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3" r:id="rId5"/>
    <p:sldMasterId id="2147483695" r:id="rId6"/>
  </p:sldMasterIdLst>
  <p:notesMasterIdLst>
    <p:notesMasterId r:id="rId31"/>
  </p:notesMasterIdLst>
  <p:sldIdLst>
    <p:sldId id="304" r:id="rId7"/>
    <p:sldId id="373" r:id="rId8"/>
    <p:sldId id="377" r:id="rId9"/>
    <p:sldId id="307" r:id="rId10"/>
    <p:sldId id="306" r:id="rId11"/>
    <p:sldId id="378" r:id="rId12"/>
    <p:sldId id="308" r:id="rId13"/>
    <p:sldId id="364" r:id="rId14"/>
    <p:sldId id="263" r:id="rId15"/>
    <p:sldId id="394" r:id="rId16"/>
    <p:sldId id="365" r:id="rId17"/>
    <p:sldId id="267" r:id="rId18"/>
    <p:sldId id="350" r:id="rId19"/>
    <p:sldId id="278" r:id="rId20"/>
    <p:sldId id="268" r:id="rId21"/>
    <p:sldId id="313" r:id="rId22"/>
    <p:sldId id="420" r:id="rId23"/>
    <p:sldId id="366" r:id="rId24"/>
    <p:sldId id="367" r:id="rId25"/>
    <p:sldId id="286" r:id="rId26"/>
    <p:sldId id="279" r:id="rId27"/>
    <p:sldId id="361" r:id="rId28"/>
    <p:sldId id="324" r:id="rId29"/>
    <p:sldId id="374"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5" autoAdjust="0"/>
    <p:restoredTop sz="92867" autoAdjust="0"/>
  </p:normalViewPr>
  <p:slideViewPr>
    <p:cSldViewPr>
      <p:cViewPr varScale="1">
        <p:scale>
          <a:sx n="117" d="100"/>
          <a:sy n="117" d="100"/>
        </p:scale>
        <p:origin x="120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DAC8C-F922-46F7-B470-3F077CCE1DE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B4137B7-B50C-43DA-A15F-FC4C0A4E0196}">
      <dgm:prSet/>
      <dgm:spPr/>
      <dgm:t>
        <a:bodyPr/>
        <a:lstStyle/>
        <a:p>
          <a:r>
            <a:rPr lang="nl-NL" dirty="0"/>
            <a:t>Je begrijpt welke onderdelen worden </a:t>
          </a:r>
          <a:r>
            <a:rPr lang="nl-NL" dirty="0" err="1"/>
            <a:t>meegnomen</a:t>
          </a:r>
          <a:r>
            <a:rPr lang="nl-NL" dirty="0"/>
            <a:t> bij het bepalen energiebehoefte</a:t>
          </a:r>
          <a:endParaRPr lang="en-US" dirty="0"/>
        </a:p>
      </dgm:t>
    </dgm:pt>
    <dgm:pt modelId="{DF083B1D-B47C-4E57-BF85-1E5B39F79A07}" type="parTrans" cxnId="{F43BAD62-C9E8-48F8-A068-1466FE8ED84E}">
      <dgm:prSet/>
      <dgm:spPr/>
      <dgm:t>
        <a:bodyPr/>
        <a:lstStyle/>
        <a:p>
          <a:endParaRPr lang="en-US"/>
        </a:p>
      </dgm:t>
    </dgm:pt>
    <dgm:pt modelId="{9BB45130-5693-4E82-AE05-8FEB67FFB1C2}" type="sibTrans" cxnId="{F43BAD62-C9E8-48F8-A068-1466FE8ED84E}">
      <dgm:prSet/>
      <dgm:spPr/>
      <dgm:t>
        <a:bodyPr/>
        <a:lstStyle/>
        <a:p>
          <a:endParaRPr lang="en-US"/>
        </a:p>
      </dgm:t>
    </dgm:pt>
    <dgm:pt modelId="{849458E8-B7E3-4916-BA48-6C2263E3879D}">
      <dgm:prSet/>
      <dgm:spPr/>
      <dgm:t>
        <a:bodyPr/>
        <a:lstStyle/>
        <a:p>
          <a:r>
            <a:rPr lang="nl-NL" dirty="0"/>
            <a:t>Je kunt de macronutriënten onderscheiden en fysiologische functie </a:t>
          </a:r>
          <a:endParaRPr lang="en-US" dirty="0"/>
        </a:p>
      </dgm:t>
    </dgm:pt>
    <dgm:pt modelId="{75CBD77B-A71F-4203-A973-03918E87D478}" type="parTrans" cxnId="{BDC1D952-E166-4148-91EB-7650A3E83844}">
      <dgm:prSet/>
      <dgm:spPr/>
      <dgm:t>
        <a:bodyPr/>
        <a:lstStyle/>
        <a:p>
          <a:endParaRPr lang="en-US"/>
        </a:p>
      </dgm:t>
    </dgm:pt>
    <dgm:pt modelId="{D91AA74E-9BBD-4039-BDAE-00A1EE9E792A}" type="sibTrans" cxnId="{BDC1D952-E166-4148-91EB-7650A3E83844}">
      <dgm:prSet/>
      <dgm:spPr/>
      <dgm:t>
        <a:bodyPr/>
        <a:lstStyle/>
        <a:p>
          <a:endParaRPr lang="en-US"/>
        </a:p>
      </dgm:t>
    </dgm:pt>
    <dgm:pt modelId="{DFB4D882-90A9-4946-9ED7-357DFF49C64B}">
      <dgm:prSet/>
      <dgm:spPr/>
      <dgm:t>
        <a:bodyPr/>
        <a:lstStyle/>
        <a:p>
          <a:r>
            <a:rPr lang="en-US" dirty="0"/>
            <a:t>Je </a:t>
          </a:r>
          <a:r>
            <a:rPr lang="en-US" dirty="0" err="1"/>
            <a:t>kent</a:t>
          </a:r>
          <a:r>
            <a:rPr lang="en-US" dirty="0"/>
            <a:t> de </a:t>
          </a:r>
          <a:r>
            <a:rPr lang="en-US" dirty="0" err="1"/>
            <a:t>verschillende</a:t>
          </a:r>
          <a:r>
            <a:rPr lang="en-US" dirty="0"/>
            <a:t> MET-</a:t>
          </a:r>
          <a:r>
            <a:rPr lang="en-US" dirty="0" err="1"/>
            <a:t>waarden</a:t>
          </a:r>
          <a:r>
            <a:rPr lang="en-US" dirty="0"/>
            <a:t> </a:t>
          </a:r>
          <a:r>
            <a:rPr lang="en-US" dirty="0" err="1"/>
            <a:t>bij</a:t>
          </a:r>
          <a:r>
            <a:rPr lang="en-US" dirty="0"/>
            <a:t> de </a:t>
          </a:r>
          <a:r>
            <a:rPr lang="en-US" dirty="0" err="1"/>
            <a:t>vormen</a:t>
          </a:r>
          <a:r>
            <a:rPr lang="en-US" dirty="0"/>
            <a:t> van </a:t>
          </a:r>
          <a:r>
            <a:rPr lang="en-US" dirty="0" err="1"/>
            <a:t>inspanning</a:t>
          </a:r>
          <a:endParaRPr lang="en-US" dirty="0"/>
        </a:p>
      </dgm:t>
    </dgm:pt>
    <dgm:pt modelId="{33E88BBA-934D-41C4-AD0A-CBF56DD798ED}" type="parTrans" cxnId="{8B96A1F8-1710-4507-99DE-9D984590AED3}">
      <dgm:prSet/>
      <dgm:spPr/>
      <dgm:t>
        <a:bodyPr/>
        <a:lstStyle/>
        <a:p>
          <a:endParaRPr lang="en-US"/>
        </a:p>
      </dgm:t>
    </dgm:pt>
    <dgm:pt modelId="{B65EB0C1-A8AB-470A-A79E-7F17A6ADF71E}" type="sibTrans" cxnId="{8B96A1F8-1710-4507-99DE-9D984590AED3}">
      <dgm:prSet/>
      <dgm:spPr/>
      <dgm:t>
        <a:bodyPr/>
        <a:lstStyle/>
        <a:p>
          <a:endParaRPr lang="en-US"/>
        </a:p>
      </dgm:t>
    </dgm:pt>
    <dgm:pt modelId="{C99704A0-20C2-4A83-97CD-A2F9AC5BBAE5}">
      <dgm:prSet/>
      <dgm:spPr/>
      <dgm:t>
        <a:bodyPr/>
        <a:lstStyle/>
        <a:p>
          <a:r>
            <a:rPr lang="nl-NL" dirty="0"/>
            <a:t>Kan je uitleggen wat beweegrichtlijnen inhouden. </a:t>
          </a:r>
          <a:endParaRPr lang="en-US" dirty="0"/>
        </a:p>
      </dgm:t>
    </dgm:pt>
    <dgm:pt modelId="{CDD34F62-B5AE-4015-8A5D-C53B63301A58}" type="parTrans" cxnId="{8A292ED3-9974-478C-B1C0-9C7476FD601B}">
      <dgm:prSet/>
      <dgm:spPr/>
      <dgm:t>
        <a:bodyPr/>
        <a:lstStyle/>
        <a:p>
          <a:endParaRPr lang="en-US"/>
        </a:p>
      </dgm:t>
    </dgm:pt>
    <dgm:pt modelId="{2B27B72E-F190-409D-A0D2-D8344B4F7CFA}" type="sibTrans" cxnId="{8A292ED3-9974-478C-B1C0-9C7476FD601B}">
      <dgm:prSet/>
      <dgm:spPr/>
      <dgm:t>
        <a:bodyPr/>
        <a:lstStyle/>
        <a:p>
          <a:endParaRPr lang="en-US"/>
        </a:p>
      </dgm:t>
    </dgm:pt>
    <dgm:pt modelId="{66429D36-1CC7-0C44-A89C-ADD71DE022ED}" type="pres">
      <dgm:prSet presAssocID="{F04DAC8C-F922-46F7-B470-3F077CCE1DEC}" presName="diagram" presStyleCnt="0">
        <dgm:presLayoutVars>
          <dgm:dir/>
          <dgm:resizeHandles val="exact"/>
        </dgm:presLayoutVars>
      </dgm:prSet>
      <dgm:spPr/>
    </dgm:pt>
    <dgm:pt modelId="{9394B150-8CE2-3145-9C2D-F29183994B4B}" type="pres">
      <dgm:prSet presAssocID="{1B4137B7-B50C-43DA-A15F-FC4C0A4E0196}" presName="node" presStyleLbl="node1" presStyleIdx="0" presStyleCnt="4">
        <dgm:presLayoutVars>
          <dgm:bulletEnabled val="1"/>
        </dgm:presLayoutVars>
      </dgm:prSet>
      <dgm:spPr/>
    </dgm:pt>
    <dgm:pt modelId="{DD958E60-0D49-EB4A-A2A6-3B6EC27CB4D7}" type="pres">
      <dgm:prSet presAssocID="{9BB45130-5693-4E82-AE05-8FEB67FFB1C2}" presName="sibTrans" presStyleCnt="0"/>
      <dgm:spPr/>
    </dgm:pt>
    <dgm:pt modelId="{CE52C123-7066-2140-9D99-3BF3F260191D}" type="pres">
      <dgm:prSet presAssocID="{849458E8-B7E3-4916-BA48-6C2263E3879D}" presName="node" presStyleLbl="node1" presStyleIdx="1" presStyleCnt="4" custLinFactNeighborX="-5005" custLinFactNeighborY="1101">
        <dgm:presLayoutVars>
          <dgm:bulletEnabled val="1"/>
        </dgm:presLayoutVars>
      </dgm:prSet>
      <dgm:spPr/>
    </dgm:pt>
    <dgm:pt modelId="{1C0B7FB9-AA76-A24C-A8A9-EC012C5399C7}" type="pres">
      <dgm:prSet presAssocID="{D91AA74E-9BBD-4039-BDAE-00A1EE9E792A}" presName="sibTrans" presStyleCnt="0"/>
      <dgm:spPr/>
    </dgm:pt>
    <dgm:pt modelId="{11AE3AFC-A6C5-1241-AC5B-090CACF09F2F}" type="pres">
      <dgm:prSet presAssocID="{C99704A0-20C2-4A83-97CD-A2F9AC5BBAE5}" presName="node" presStyleLbl="node1" presStyleIdx="2" presStyleCnt="4">
        <dgm:presLayoutVars>
          <dgm:bulletEnabled val="1"/>
        </dgm:presLayoutVars>
      </dgm:prSet>
      <dgm:spPr/>
    </dgm:pt>
    <dgm:pt modelId="{255B95A0-09D2-3F49-8DCE-7E7AD3458736}" type="pres">
      <dgm:prSet presAssocID="{2B27B72E-F190-409D-A0D2-D8344B4F7CFA}" presName="sibTrans" presStyleCnt="0"/>
      <dgm:spPr/>
    </dgm:pt>
    <dgm:pt modelId="{2458A2A1-2F7C-6749-9CB4-521CF9EADF94}" type="pres">
      <dgm:prSet presAssocID="{DFB4D882-90A9-4946-9ED7-357DFF49C64B}" presName="node" presStyleLbl="node1" presStyleIdx="3" presStyleCnt="4">
        <dgm:presLayoutVars>
          <dgm:bulletEnabled val="1"/>
        </dgm:presLayoutVars>
      </dgm:prSet>
      <dgm:spPr/>
    </dgm:pt>
  </dgm:ptLst>
  <dgm:cxnLst>
    <dgm:cxn modelId="{14DE342B-7FEF-8642-908C-7558875581C8}" type="presOf" srcId="{849458E8-B7E3-4916-BA48-6C2263E3879D}" destId="{CE52C123-7066-2140-9D99-3BF3F260191D}" srcOrd="0" destOrd="0" presId="urn:microsoft.com/office/officeart/2005/8/layout/default"/>
    <dgm:cxn modelId="{BDC1D952-E166-4148-91EB-7650A3E83844}" srcId="{F04DAC8C-F922-46F7-B470-3F077CCE1DEC}" destId="{849458E8-B7E3-4916-BA48-6C2263E3879D}" srcOrd="1" destOrd="0" parTransId="{75CBD77B-A71F-4203-A973-03918E87D478}" sibTransId="{D91AA74E-9BBD-4039-BDAE-00A1EE9E792A}"/>
    <dgm:cxn modelId="{F43BAD62-C9E8-48F8-A068-1466FE8ED84E}" srcId="{F04DAC8C-F922-46F7-B470-3F077CCE1DEC}" destId="{1B4137B7-B50C-43DA-A15F-FC4C0A4E0196}" srcOrd="0" destOrd="0" parTransId="{DF083B1D-B47C-4E57-BF85-1E5B39F79A07}" sibTransId="{9BB45130-5693-4E82-AE05-8FEB67FFB1C2}"/>
    <dgm:cxn modelId="{710A8D79-C1F7-2443-817C-3AF9AB5E3611}" type="presOf" srcId="{C99704A0-20C2-4A83-97CD-A2F9AC5BBAE5}" destId="{11AE3AFC-A6C5-1241-AC5B-090CACF09F2F}" srcOrd="0" destOrd="0" presId="urn:microsoft.com/office/officeart/2005/8/layout/default"/>
    <dgm:cxn modelId="{5A8A1BB1-17D6-384F-88DD-19572DDF3CEC}" type="presOf" srcId="{F04DAC8C-F922-46F7-B470-3F077CCE1DEC}" destId="{66429D36-1CC7-0C44-A89C-ADD71DE022ED}" srcOrd="0" destOrd="0" presId="urn:microsoft.com/office/officeart/2005/8/layout/default"/>
    <dgm:cxn modelId="{798E17B2-256A-5A46-AC81-EFAF027C0B84}" type="presOf" srcId="{1B4137B7-B50C-43DA-A15F-FC4C0A4E0196}" destId="{9394B150-8CE2-3145-9C2D-F29183994B4B}" srcOrd="0" destOrd="0" presId="urn:microsoft.com/office/officeart/2005/8/layout/default"/>
    <dgm:cxn modelId="{45F9BDCD-0908-4C45-B1E3-81962CBCC8A3}" type="presOf" srcId="{DFB4D882-90A9-4946-9ED7-357DFF49C64B}" destId="{2458A2A1-2F7C-6749-9CB4-521CF9EADF94}" srcOrd="0" destOrd="0" presId="urn:microsoft.com/office/officeart/2005/8/layout/default"/>
    <dgm:cxn modelId="{8A292ED3-9974-478C-B1C0-9C7476FD601B}" srcId="{F04DAC8C-F922-46F7-B470-3F077CCE1DEC}" destId="{C99704A0-20C2-4A83-97CD-A2F9AC5BBAE5}" srcOrd="2" destOrd="0" parTransId="{CDD34F62-B5AE-4015-8A5D-C53B63301A58}" sibTransId="{2B27B72E-F190-409D-A0D2-D8344B4F7CFA}"/>
    <dgm:cxn modelId="{8B96A1F8-1710-4507-99DE-9D984590AED3}" srcId="{F04DAC8C-F922-46F7-B470-3F077CCE1DEC}" destId="{DFB4D882-90A9-4946-9ED7-357DFF49C64B}" srcOrd="3" destOrd="0" parTransId="{33E88BBA-934D-41C4-AD0A-CBF56DD798ED}" sibTransId="{B65EB0C1-A8AB-470A-A79E-7F17A6ADF71E}"/>
    <dgm:cxn modelId="{68341BF9-E3AF-114D-9F4E-2FAC222A1397}" type="presParOf" srcId="{66429D36-1CC7-0C44-A89C-ADD71DE022ED}" destId="{9394B150-8CE2-3145-9C2D-F29183994B4B}" srcOrd="0" destOrd="0" presId="urn:microsoft.com/office/officeart/2005/8/layout/default"/>
    <dgm:cxn modelId="{B1D7D7B1-EB79-6341-874D-124173C4ED84}" type="presParOf" srcId="{66429D36-1CC7-0C44-A89C-ADD71DE022ED}" destId="{DD958E60-0D49-EB4A-A2A6-3B6EC27CB4D7}" srcOrd="1" destOrd="0" presId="urn:microsoft.com/office/officeart/2005/8/layout/default"/>
    <dgm:cxn modelId="{44BFA735-1506-8145-9D13-0E75F3B954FE}" type="presParOf" srcId="{66429D36-1CC7-0C44-A89C-ADD71DE022ED}" destId="{CE52C123-7066-2140-9D99-3BF3F260191D}" srcOrd="2" destOrd="0" presId="urn:microsoft.com/office/officeart/2005/8/layout/default"/>
    <dgm:cxn modelId="{57D6741C-12FC-7045-9BFE-E3357B532E29}" type="presParOf" srcId="{66429D36-1CC7-0C44-A89C-ADD71DE022ED}" destId="{1C0B7FB9-AA76-A24C-A8A9-EC012C5399C7}" srcOrd="3" destOrd="0" presId="urn:microsoft.com/office/officeart/2005/8/layout/default"/>
    <dgm:cxn modelId="{CDB1F9BF-A233-1A4D-AC84-85B9EEF44475}" type="presParOf" srcId="{66429D36-1CC7-0C44-A89C-ADD71DE022ED}" destId="{11AE3AFC-A6C5-1241-AC5B-090CACF09F2F}" srcOrd="4" destOrd="0" presId="urn:microsoft.com/office/officeart/2005/8/layout/default"/>
    <dgm:cxn modelId="{0B222A34-8276-184B-9E4F-FCA943F7FEF1}" type="presParOf" srcId="{66429D36-1CC7-0C44-A89C-ADD71DE022ED}" destId="{255B95A0-09D2-3F49-8DCE-7E7AD3458736}" srcOrd="5" destOrd="0" presId="urn:microsoft.com/office/officeart/2005/8/layout/default"/>
    <dgm:cxn modelId="{13F87482-702C-D14B-9B0A-6A5A08A12EA9}" type="presParOf" srcId="{66429D36-1CC7-0C44-A89C-ADD71DE022ED}" destId="{2458A2A1-2F7C-6749-9CB4-521CF9EADF9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4B150-8CE2-3145-9C2D-F29183994B4B}">
      <dsp:nvSpPr>
        <dsp:cNvPr id="0" name=""/>
        <dsp:cNvSpPr/>
      </dsp:nvSpPr>
      <dsp:spPr>
        <a:xfrm>
          <a:off x="596" y="1430995"/>
          <a:ext cx="2325719" cy="1395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Je begrijpt welke onderdelen worden </a:t>
          </a:r>
          <a:r>
            <a:rPr lang="nl-NL" sz="1800" kern="1200" dirty="0" err="1"/>
            <a:t>meegnomen</a:t>
          </a:r>
          <a:r>
            <a:rPr lang="nl-NL" sz="1800" kern="1200" dirty="0"/>
            <a:t> bij het bepalen energiebehoefte</a:t>
          </a:r>
          <a:endParaRPr lang="en-US" sz="1800" kern="1200" dirty="0"/>
        </a:p>
      </dsp:txBody>
      <dsp:txXfrm>
        <a:off x="596" y="1430995"/>
        <a:ext cx="2325719" cy="1395431"/>
      </dsp:txXfrm>
    </dsp:sp>
    <dsp:sp modelId="{CE52C123-7066-2140-9D99-3BF3F260191D}">
      <dsp:nvSpPr>
        <dsp:cNvPr id="0" name=""/>
        <dsp:cNvSpPr/>
      </dsp:nvSpPr>
      <dsp:spPr>
        <a:xfrm>
          <a:off x="2442485" y="1446359"/>
          <a:ext cx="2325719" cy="1395431"/>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Je kunt de macronutriënten onderscheiden en fysiologische functie </a:t>
          </a:r>
          <a:endParaRPr lang="en-US" sz="1800" kern="1200" dirty="0"/>
        </a:p>
      </dsp:txBody>
      <dsp:txXfrm>
        <a:off x="2442485" y="1446359"/>
        <a:ext cx="2325719" cy="1395431"/>
      </dsp:txXfrm>
    </dsp:sp>
    <dsp:sp modelId="{11AE3AFC-A6C5-1241-AC5B-090CACF09F2F}">
      <dsp:nvSpPr>
        <dsp:cNvPr id="0" name=""/>
        <dsp:cNvSpPr/>
      </dsp:nvSpPr>
      <dsp:spPr>
        <a:xfrm>
          <a:off x="596" y="3058998"/>
          <a:ext cx="2325719" cy="1395431"/>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Kan je uitleggen wat beweegrichtlijnen inhouden. </a:t>
          </a:r>
          <a:endParaRPr lang="en-US" sz="1800" kern="1200" dirty="0"/>
        </a:p>
      </dsp:txBody>
      <dsp:txXfrm>
        <a:off x="596" y="3058998"/>
        <a:ext cx="2325719" cy="1395431"/>
      </dsp:txXfrm>
    </dsp:sp>
    <dsp:sp modelId="{2458A2A1-2F7C-6749-9CB4-521CF9EADF94}">
      <dsp:nvSpPr>
        <dsp:cNvPr id="0" name=""/>
        <dsp:cNvSpPr/>
      </dsp:nvSpPr>
      <dsp:spPr>
        <a:xfrm>
          <a:off x="2558887" y="3058998"/>
          <a:ext cx="2325719" cy="139543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Je </a:t>
          </a:r>
          <a:r>
            <a:rPr lang="en-US" sz="1800" kern="1200" dirty="0" err="1"/>
            <a:t>kent</a:t>
          </a:r>
          <a:r>
            <a:rPr lang="en-US" sz="1800" kern="1200" dirty="0"/>
            <a:t> de </a:t>
          </a:r>
          <a:r>
            <a:rPr lang="en-US" sz="1800" kern="1200" dirty="0" err="1"/>
            <a:t>verschillende</a:t>
          </a:r>
          <a:r>
            <a:rPr lang="en-US" sz="1800" kern="1200" dirty="0"/>
            <a:t> MET-</a:t>
          </a:r>
          <a:r>
            <a:rPr lang="en-US" sz="1800" kern="1200" dirty="0" err="1"/>
            <a:t>waarden</a:t>
          </a:r>
          <a:r>
            <a:rPr lang="en-US" sz="1800" kern="1200" dirty="0"/>
            <a:t> </a:t>
          </a:r>
          <a:r>
            <a:rPr lang="en-US" sz="1800" kern="1200" dirty="0" err="1"/>
            <a:t>bij</a:t>
          </a:r>
          <a:r>
            <a:rPr lang="en-US" sz="1800" kern="1200" dirty="0"/>
            <a:t> de </a:t>
          </a:r>
          <a:r>
            <a:rPr lang="en-US" sz="1800" kern="1200" dirty="0" err="1"/>
            <a:t>vormen</a:t>
          </a:r>
          <a:r>
            <a:rPr lang="en-US" sz="1800" kern="1200" dirty="0"/>
            <a:t> van </a:t>
          </a:r>
          <a:r>
            <a:rPr lang="en-US" sz="1800" kern="1200" dirty="0" err="1"/>
            <a:t>inspanning</a:t>
          </a:r>
          <a:endParaRPr lang="en-US" sz="1800" kern="1200" dirty="0"/>
        </a:p>
      </dsp:txBody>
      <dsp:txXfrm>
        <a:off x="2558887" y="3058998"/>
        <a:ext cx="2325719" cy="13954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DB85-33FC-4A69-9DFD-136F81759AA9}" type="datetimeFigureOut">
              <a:rPr lang="nl-NL" smtClean="0"/>
              <a:t>19-01-2022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2F546-1CA4-44C8-AEED-2ACB78C014E5}" type="slidenum">
              <a:rPr lang="nl-NL" smtClean="0"/>
              <a:t>‹nr.›</a:t>
            </a:fld>
            <a:endParaRPr lang="nl-NL"/>
          </a:p>
        </p:txBody>
      </p:sp>
    </p:spTree>
    <p:extLst>
      <p:ext uri="{BB962C8B-B14F-4D97-AF65-F5344CB8AC3E}">
        <p14:creationId xmlns:p14="http://schemas.microsoft.com/office/powerpoint/2010/main" val="1767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9B2F546-1CA4-44C8-AEED-2ACB78C014E5}" type="slidenum">
              <a:rPr lang="nl-NL" smtClean="0"/>
              <a:t>4</a:t>
            </a:fld>
            <a:endParaRPr lang="nl-NL"/>
          </a:p>
        </p:txBody>
      </p:sp>
    </p:spTree>
    <p:extLst>
      <p:ext uri="{BB962C8B-B14F-4D97-AF65-F5344CB8AC3E}">
        <p14:creationId xmlns:p14="http://schemas.microsoft.com/office/powerpoint/2010/main" val="36385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E120BA-BA3E-3844-A57E-D1CF5496625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81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zakje suiker in een glas water en bijvoorbeeld  havermout in een glas water.</a:t>
            </a:r>
          </a:p>
          <a:p>
            <a:r>
              <a:rPr lang="nl-NL" dirty="0"/>
              <a:t>Dat is hetzelfde wat er in je lichaam gebeurt.</a:t>
            </a:r>
          </a:p>
          <a:p>
            <a:r>
              <a:rPr lang="nl-NL" dirty="0"/>
              <a:t>Uitleg volgende plaatje suikerspiegel</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14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2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ouderen botbreuken.</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22</a:t>
            </a:fld>
            <a:endParaRPr lang="nl-NL"/>
          </a:p>
        </p:txBody>
      </p:sp>
    </p:spTree>
    <p:extLst>
      <p:ext uri="{BB962C8B-B14F-4D97-AF65-F5344CB8AC3E}">
        <p14:creationId xmlns:p14="http://schemas.microsoft.com/office/powerpoint/2010/main" val="121283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9B2F546-1CA4-44C8-AEED-2ACB78C014E5}" type="slidenum">
              <a:rPr lang="nl-NL" smtClean="0"/>
              <a:t>24</a:t>
            </a:fld>
            <a:endParaRPr lang="nl-NL"/>
          </a:p>
        </p:txBody>
      </p:sp>
    </p:spTree>
    <p:extLst>
      <p:ext uri="{BB962C8B-B14F-4D97-AF65-F5344CB8AC3E}">
        <p14:creationId xmlns:p14="http://schemas.microsoft.com/office/powerpoint/2010/main" val="198032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92B0-E28D-BC43-B026-9C9FEF30B798}"/>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0E725A9-7B71-B34D-A22F-0A56717D60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16AF32-EDF0-9D4C-9A0B-CD8082E5B6F5}"/>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17FC2F05-1F0E-524A-AE83-7333E3E92D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A992C-40EC-2640-8BA6-44A43E0EFDE2}"/>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1479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8DF3-E992-C644-BB19-6D4FDCFC91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04A27-F54C-3C41-A526-81981D66E5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27A4DC-BE24-254C-BA3E-854E3AC7C22A}"/>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897A1D1C-04C5-9142-99BC-ED8127A69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CE64D-B96D-3C4B-AEB3-AB1B6CE8B00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9095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DBAC07-95D8-1C4E-BFB2-E3387C6511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69C662-86F3-024C-8660-CDF5E45B557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0C620-09FB-1B4E-9054-6AC89E79EC02}"/>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B9D6B9A5-F142-6243-A057-20A184803E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6F97C0-FEF1-D044-BD06-96DD9F7CEA6B}"/>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71896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1599C-0ECC-A649-86F7-151E70CE86AA}"/>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A54C298B-613A-0946-BBBE-DF043C8010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23A8147-07B5-B346-9410-A88B66C51C2D}"/>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32053535-A2EF-1B4C-B9F0-1FB5DB3B25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4BE1C2-EEAC-E34E-9BC8-754950E7807E}"/>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93879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47C80-AE3F-7548-8419-5B1CE881BC5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E5E1B1-9E68-3641-9263-C7C2BB2EA82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2F6415-F12E-B04C-BBE2-676E6BF76514}"/>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9FC750EB-E22D-9B40-A214-E68EE20D9F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ADFA5F-7E2F-1D48-9E68-1A95B66E6478}"/>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424901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FD225-943A-AE42-B2BF-6675F6DB9CE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D824F247-08B8-0847-B66D-4D25733DBF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4BB004F-15FA-C84A-A050-1FBF73FC5A97}"/>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DD4AF8B1-9055-324B-9C0F-08D6530DAC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735710-EA90-5C41-A380-A8DB3A528BA9}"/>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9973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6A36D-93A8-9F47-9DCD-D4B421C3398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3DBAB3-27D4-9F4F-9D24-630551E9DC1C}"/>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736C04-E84A-064C-82A9-9F451A0C9C74}"/>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AE27BF2-56DB-2642-9356-976089C5C2F4}"/>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6" name="Tijdelijke aanduiding voor voettekst 5">
            <a:extLst>
              <a:ext uri="{FF2B5EF4-FFF2-40B4-BE49-F238E27FC236}">
                <a16:creationId xmlns:a16="http://schemas.microsoft.com/office/drawing/2014/main" id="{971788B5-E69D-484F-AE19-EC7B8A6E2D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7BF19E-E447-F74F-91EE-7DD7839FF877}"/>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817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6F150-1AF6-D845-A2F9-7ED7A43F9425}"/>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BD28DD7-DCD1-044E-BE4B-89C825220F6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4B8ECEA-0B0F-194B-BB81-869E8FB9A723}"/>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192C39-186E-CB48-B456-8E3B3659BF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9083EB-C7B2-3347-B830-5789E4358C2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AE9CEE-F53B-A549-B84C-9352FE145B9A}"/>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8" name="Tijdelijke aanduiding voor voettekst 7">
            <a:extLst>
              <a:ext uri="{FF2B5EF4-FFF2-40B4-BE49-F238E27FC236}">
                <a16:creationId xmlns:a16="http://schemas.microsoft.com/office/drawing/2014/main" id="{08FD4963-DD5C-C249-ACD6-D5C53BC510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E4F6D8-1955-FF43-BFD3-394A66C9D607}"/>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408778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E2DBF-646B-FE4D-B242-EB3B4BA4F0C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266B1B-FFCD-7040-A97E-0C0F726AF7AB}"/>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4" name="Tijdelijke aanduiding voor voettekst 3">
            <a:extLst>
              <a:ext uri="{FF2B5EF4-FFF2-40B4-BE49-F238E27FC236}">
                <a16:creationId xmlns:a16="http://schemas.microsoft.com/office/drawing/2014/main" id="{EA7C8460-1E9B-C84E-8F4F-0C8D0CFFE59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A9EC2E-A25D-804C-BAFE-99C26B8C8D9A}"/>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62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39A3E9-3F32-F148-BD7E-E10C50535E18}"/>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3" name="Tijdelijke aanduiding voor voettekst 2">
            <a:extLst>
              <a:ext uri="{FF2B5EF4-FFF2-40B4-BE49-F238E27FC236}">
                <a16:creationId xmlns:a16="http://schemas.microsoft.com/office/drawing/2014/main" id="{4EF1E2F3-32C5-974B-8F66-C871F60360C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77AF08C-CAFB-AC4F-A8AF-000F90A72C91}"/>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79397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3BD3-24DD-824E-A9D7-346F7CBCCF2E}"/>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59812BF1-C967-2E4F-94C4-2A7E8A2FDD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C2D94CE-9C85-7042-93FD-41DF66712F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8123ED-E84B-6E44-BBE2-419EB60E451C}"/>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6" name="Tijdelijke aanduiding voor voettekst 5">
            <a:extLst>
              <a:ext uri="{FF2B5EF4-FFF2-40B4-BE49-F238E27FC236}">
                <a16:creationId xmlns:a16="http://schemas.microsoft.com/office/drawing/2014/main" id="{4047D52D-7ED0-014E-B6D0-25E312FB1A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CFF07C-A737-5B4E-B32E-8C018B2B89FB}"/>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65648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7F93E-CDA9-9344-A57B-45EC423A2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84EF4-5FE8-F043-B94B-9C82E6035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6AC0D5-220B-D346-A38A-0A78BD384073}"/>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C692D67A-6C0B-7342-84A4-7675B888C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208A7-3586-3441-9BCA-49283D14820C}"/>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94277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16FF1-F504-F44D-B5C0-C87CC550E07A}"/>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1A6B5DA8-7A2E-F74B-B1FB-435BB925A5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980D403-A0F6-7349-9587-3BB30ED058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508EE2-6852-0248-B5B0-B39D2B057A93}"/>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6" name="Tijdelijke aanduiding voor voettekst 5">
            <a:extLst>
              <a:ext uri="{FF2B5EF4-FFF2-40B4-BE49-F238E27FC236}">
                <a16:creationId xmlns:a16="http://schemas.microsoft.com/office/drawing/2014/main" id="{0EA50C9D-F6D1-F445-8497-3E898D484F9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59FBAD-A099-C744-8D34-D101C91ED4A5}"/>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2979817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387FD-8B4F-7A47-B4A7-7BDDCF05F3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BF4111A-B68D-1140-AC54-C04A08B45AB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C64050-4B1D-FB49-AEA9-DE67ED2028B4}"/>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9D47DE2F-93CC-734A-A20A-979A7EE955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33B96E-B764-2046-9B67-9DB940927359}"/>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2896615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5774769-3A1D-2C43-8990-BD8D86FFFCDE}"/>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4D78033-AFE8-1540-91AA-69E4A269409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9C4E4F-9C7D-014D-832D-1BA68E9237B3}"/>
              </a:ext>
            </a:extLst>
          </p:cNvPr>
          <p:cNvSpPr>
            <a:spLocks noGrp="1"/>
          </p:cNvSpPr>
          <p:nvPr>
            <p:ph type="dt" sz="half" idx="10"/>
          </p:nvPr>
        </p:nvSpPr>
        <p:spPr/>
        <p:txBody>
          <a:bodyPr/>
          <a:lstStyle/>
          <a:p>
            <a:fld id="{D20A9B69-1A1A-A14E-97D7-0C86E92654C6}"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0883C950-CF7A-F74A-99AF-9A6EDA4A38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78A02C-FC8F-BD49-8684-FFEF53B3AA68}"/>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64901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4B95D-4BEF-7341-ACFA-92EDD696B8CC}"/>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ED2D41E2-8488-604A-A278-DBF039CB80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78A69FA-9316-F94D-8982-DEA6522253EB}"/>
              </a:ext>
            </a:extLst>
          </p:cNvPr>
          <p:cNvSpPr>
            <a:spLocks noGrp="1"/>
          </p:cNvSpPr>
          <p:nvPr>
            <p:ph type="dt" sz="half" idx="10"/>
          </p:nvPr>
        </p:nvSpPr>
        <p:spPr/>
        <p:txBody>
          <a:bodyPr/>
          <a:lstStyle/>
          <a:p>
            <a:fld id="{B61BEF0D-F0BB-DE4B-95CE-6DB70DBA9567}" type="datetimeFigureOut">
              <a:rPr lang="en-US" smtClean="0"/>
              <a:pPr/>
              <a:t>1/19/22</a:t>
            </a:fld>
            <a:endParaRPr lang="en-US" dirty="0"/>
          </a:p>
        </p:txBody>
      </p:sp>
      <p:sp>
        <p:nvSpPr>
          <p:cNvPr id="5" name="Tijdelijke aanduiding voor voettekst 4">
            <a:extLst>
              <a:ext uri="{FF2B5EF4-FFF2-40B4-BE49-F238E27FC236}">
                <a16:creationId xmlns:a16="http://schemas.microsoft.com/office/drawing/2014/main" id="{BD72FB98-B6EE-9446-971B-0722F254C61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1CCB45C-385A-C34B-B68E-94188D21F5B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65600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2BEC4-FF57-CD47-AF8C-A31BF340F7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D0F3C1F-3434-524F-89A8-AE027F7CA7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238B08-C3A4-8D4C-AEDC-371302B221EA}"/>
              </a:ext>
            </a:extLst>
          </p:cNvPr>
          <p:cNvSpPr>
            <a:spLocks noGrp="1"/>
          </p:cNvSpPr>
          <p:nvPr>
            <p:ph type="dt" sz="half" idx="10"/>
          </p:nvPr>
        </p:nvSpPr>
        <p:spPr/>
        <p:txBody>
          <a:bodyPr/>
          <a:lstStyle/>
          <a:p>
            <a:fld id="{B61BEF0D-F0BB-DE4B-95CE-6DB70DBA9567}" type="datetimeFigureOut">
              <a:rPr lang="en-US" smtClean="0"/>
              <a:pPr/>
              <a:t>1/19/22</a:t>
            </a:fld>
            <a:endParaRPr lang="en-US" dirty="0"/>
          </a:p>
        </p:txBody>
      </p:sp>
      <p:sp>
        <p:nvSpPr>
          <p:cNvPr id="5" name="Tijdelijke aanduiding voor voettekst 4">
            <a:extLst>
              <a:ext uri="{FF2B5EF4-FFF2-40B4-BE49-F238E27FC236}">
                <a16:creationId xmlns:a16="http://schemas.microsoft.com/office/drawing/2014/main" id="{0A14484A-00E9-424F-BFF4-3E85C98C8DB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901E5DF-4271-A74B-8EED-345FD257D1C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19782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20FDC-CB18-274E-8F09-F239D7D0D893}"/>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D709217-E68A-EE4D-B5FC-26E85E9C211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2654DC3-3B6D-2249-B651-0E5FA5964375}"/>
              </a:ext>
            </a:extLst>
          </p:cNvPr>
          <p:cNvSpPr>
            <a:spLocks noGrp="1"/>
          </p:cNvSpPr>
          <p:nvPr>
            <p:ph type="dt" sz="half" idx="10"/>
          </p:nvPr>
        </p:nvSpPr>
        <p:spPr/>
        <p:txBody>
          <a:bodyPr/>
          <a:lstStyle/>
          <a:p>
            <a:fld id="{B61BEF0D-F0BB-DE4B-95CE-6DB70DBA9567}" type="datetimeFigureOut">
              <a:rPr lang="en-US" smtClean="0"/>
              <a:pPr/>
              <a:t>1/19/22</a:t>
            </a:fld>
            <a:endParaRPr lang="en-US" dirty="0"/>
          </a:p>
        </p:txBody>
      </p:sp>
      <p:sp>
        <p:nvSpPr>
          <p:cNvPr id="5" name="Tijdelijke aanduiding voor voettekst 4">
            <a:extLst>
              <a:ext uri="{FF2B5EF4-FFF2-40B4-BE49-F238E27FC236}">
                <a16:creationId xmlns:a16="http://schemas.microsoft.com/office/drawing/2014/main" id="{CF7A69EA-DA00-F14B-B390-C29ACC50636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6ECF8EA5-9074-3D4A-9BD1-3865D5722AF0}"/>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39402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5D699-4B6E-9E49-8217-AF9581B5E8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1ECE4CD-2DBF-0B47-8FD7-7C0CD8560075}"/>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A33270-53B0-5B48-99FB-6F17C89AEFB4}"/>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F11EEE8-9B53-F84A-9EA0-C1EBE8A46634}"/>
              </a:ext>
            </a:extLst>
          </p:cNvPr>
          <p:cNvSpPr>
            <a:spLocks noGrp="1"/>
          </p:cNvSpPr>
          <p:nvPr>
            <p:ph type="dt" sz="half" idx="10"/>
          </p:nvPr>
        </p:nvSpPr>
        <p:spPr/>
        <p:txBody>
          <a:bodyPr/>
          <a:lstStyle/>
          <a:p>
            <a:fld id="{EB712588-04B1-427B-82EE-E8DB90309F08}" type="datetimeFigureOut">
              <a:rPr lang="en-US" smtClean="0"/>
              <a:t>1/19/22</a:t>
            </a:fld>
            <a:endParaRPr lang="en-US" dirty="0"/>
          </a:p>
        </p:txBody>
      </p:sp>
      <p:sp>
        <p:nvSpPr>
          <p:cNvPr id="6" name="Tijdelijke aanduiding voor voettekst 5">
            <a:extLst>
              <a:ext uri="{FF2B5EF4-FFF2-40B4-BE49-F238E27FC236}">
                <a16:creationId xmlns:a16="http://schemas.microsoft.com/office/drawing/2014/main" id="{5D385F14-C24F-6441-AD04-367F9C2867E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4BE74D8A-1DA0-3D40-B6C7-456D7C89A936}"/>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27287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BC8F4-14C2-A34B-959F-EDDB76CD7D4B}"/>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9CCABFD-C15B-B740-99B4-91E03DE8FD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2E045E-8D65-5546-815F-EDD186B03417}"/>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6C7302C-20D5-3048-8D9F-F9EC56E0E3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AB85C0-7E07-A54D-911E-05E858037B51}"/>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19895C-1979-0341-BCB9-E0C5EB288295}"/>
              </a:ext>
            </a:extLst>
          </p:cNvPr>
          <p:cNvSpPr>
            <a:spLocks noGrp="1"/>
          </p:cNvSpPr>
          <p:nvPr>
            <p:ph type="dt" sz="half" idx="10"/>
          </p:nvPr>
        </p:nvSpPr>
        <p:spPr/>
        <p:txBody>
          <a:bodyPr/>
          <a:lstStyle/>
          <a:p>
            <a:fld id="{B61BEF0D-F0BB-DE4B-95CE-6DB70DBA9567}" type="datetimeFigureOut">
              <a:rPr lang="en-US" smtClean="0"/>
              <a:pPr/>
              <a:t>1/19/22</a:t>
            </a:fld>
            <a:endParaRPr lang="en-US" dirty="0"/>
          </a:p>
        </p:txBody>
      </p:sp>
      <p:sp>
        <p:nvSpPr>
          <p:cNvPr id="8" name="Tijdelijke aanduiding voor voettekst 7">
            <a:extLst>
              <a:ext uri="{FF2B5EF4-FFF2-40B4-BE49-F238E27FC236}">
                <a16:creationId xmlns:a16="http://schemas.microsoft.com/office/drawing/2014/main" id="{70E34137-ACBA-4448-A2FD-52FB4B9479EB}"/>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6244B8C6-8301-DD44-A997-88070CCE71A9}"/>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81880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AD4B2-2E46-694F-856E-116EBE8561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FBAD044-1DFA-E149-9EE4-6F66823ED8BE}"/>
              </a:ext>
            </a:extLst>
          </p:cNvPr>
          <p:cNvSpPr>
            <a:spLocks noGrp="1"/>
          </p:cNvSpPr>
          <p:nvPr>
            <p:ph type="dt" sz="half" idx="10"/>
          </p:nvPr>
        </p:nvSpPr>
        <p:spPr/>
        <p:txBody>
          <a:bodyPr/>
          <a:lstStyle/>
          <a:p>
            <a:fld id="{B61BEF0D-F0BB-DE4B-95CE-6DB70DBA9567}" type="datetimeFigureOut">
              <a:rPr lang="en-US" smtClean="0"/>
              <a:pPr/>
              <a:t>1/19/22</a:t>
            </a:fld>
            <a:endParaRPr lang="en-US" dirty="0"/>
          </a:p>
        </p:txBody>
      </p:sp>
      <p:sp>
        <p:nvSpPr>
          <p:cNvPr id="4" name="Tijdelijke aanduiding voor voettekst 3">
            <a:extLst>
              <a:ext uri="{FF2B5EF4-FFF2-40B4-BE49-F238E27FC236}">
                <a16:creationId xmlns:a16="http://schemas.microsoft.com/office/drawing/2014/main" id="{F886F353-8971-5F4C-AEBF-DDE05B5DE667}"/>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BAB1B5F-71DB-9949-A0BC-C108AC019CF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36086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524491-C217-8E47-9FA6-1BCFFD12F9D5}"/>
              </a:ext>
            </a:extLst>
          </p:cNvPr>
          <p:cNvSpPr>
            <a:spLocks noGrp="1"/>
          </p:cNvSpPr>
          <p:nvPr>
            <p:ph type="dt" sz="half" idx="10"/>
          </p:nvPr>
        </p:nvSpPr>
        <p:spPr/>
        <p:txBody>
          <a:bodyPr/>
          <a:lstStyle/>
          <a:p>
            <a:fld id="{B61BEF0D-F0BB-DE4B-95CE-6DB70DBA9567}" type="datetimeFigureOut">
              <a:rPr lang="en-US" smtClean="0"/>
              <a:pPr/>
              <a:t>1/19/22</a:t>
            </a:fld>
            <a:endParaRPr lang="en-US" dirty="0"/>
          </a:p>
        </p:txBody>
      </p:sp>
      <p:sp>
        <p:nvSpPr>
          <p:cNvPr id="3" name="Tijdelijke aanduiding voor voettekst 2">
            <a:extLst>
              <a:ext uri="{FF2B5EF4-FFF2-40B4-BE49-F238E27FC236}">
                <a16:creationId xmlns:a16="http://schemas.microsoft.com/office/drawing/2014/main" id="{425F9923-7A87-9F45-9A22-F20B2AF83F46}"/>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0B538DB1-6292-0040-A677-7508B338B7C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6626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848A6-7BE0-E54C-80EC-1E75DAF7B1F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7CF4047-0F46-1548-AA9E-AAEF2CD035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93EBB-54F3-AF46-91BE-1760532D5D72}"/>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9EFE128F-EF05-054B-A7E9-2B3862DAF2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AA148-CABB-F447-929F-8A2B721A7675}"/>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22485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BA4F8-74C5-D349-897E-1AD4CB88A082}"/>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E97782CE-994F-894F-B98C-6597C2EC426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D9751B-E195-024A-84FA-5972609A12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AFAD9-6DDF-0046-9503-63D32F73947F}"/>
              </a:ext>
            </a:extLst>
          </p:cNvPr>
          <p:cNvSpPr>
            <a:spLocks noGrp="1"/>
          </p:cNvSpPr>
          <p:nvPr>
            <p:ph type="dt" sz="half" idx="10"/>
          </p:nvPr>
        </p:nvSpPr>
        <p:spPr/>
        <p:txBody>
          <a:bodyPr/>
          <a:lstStyle/>
          <a:p>
            <a:fld id="{42A54C80-263E-416B-A8E0-580EDEADCBDC}" type="datetimeFigureOut">
              <a:rPr lang="en-US" smtClean="0"/>
              <a:t>1/19/22</a:t>
            </a:fld>
            <a:endParaRPr lang="en-US" dirty="0"/>
          </a:p>
        </p:txBody>
      </p:sp>
      <p:sp>
        <p:nvSpPr>
          <p:cNvPr id="6" name="Tijdelijke aanduiding voor voettekst 5">
            <a:extLst>
              <a:ext uri="{FF2B5EF4-FFF2-40B4-BE49-F238E27FC236}">
                <a16:creationId xmlns:a16="http://schemas.microsoft.com/office/drawing/2014/main" id="{A979CE4B-1330-D848-B263-16CDBFA230BF}"/>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F917DA1-0637-7543-9DED-D5E667DD289B}"/>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02357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05C73-0790-F24F-862E-4860D53BA574}"/>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E4777D24-5283-6846-8A39-F7D91F5C05F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34D5A810-8D27-214A-8808-3BAECE6FEB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C5C461-3AD9-DC46-8C3C-49F96FE50FC3}"/>
              </a:ext>
            </a:extLst>
          </p:cNvPr>
          <p:cNvSpPr>
            <a:spLocks noGrp="1"/>
          </p:cNvSpPr>
          <p:nvPr>
            <p:ph type="dt" sz="half" idx="10"/>
          </p:nvPr>
        </p:nvSpPr>
        <p:spPr/>
        <p:txBody>
          <a:bodyPr/>
          <a:lstStyle/>
          <a:p>
            <a:fld id="{B61BEF0D-F0BB-DE4B-95CE-6DB70DBA9567}" type="datetimeFigureOut">
              <a:rPr lang="en-US" smtClean="0"/>
              <a:pPr/>
              <a:t>1/19/22</a:t>
            </a:fld>
            <a:endParaRPr lang="en-US" dirty="0"/>
          </a:p>
        </p:txBody>
      </p:sp>
      <p:sp>
        <p:nvSpPr>
          <p:cNvPr id="6" name="Tijdelijke aanduiding voor voettekst 5">
            <a:extLst>
              <a:ext uri="{FF2B5EF4-FFF2-40B4-BE49-F238E27FC236}">
                <a16:creationId xmlns:a16="http://schemas.microsoft.com/office/drawing/2014/main" id="{9F682445-05A2-B14B-BACC-8F48B50BC26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DA0C834-17B5-554E-A0B1-E0860CFB456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54452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5A2A2-ADDA-6242-B911-009786FC6D0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4090C6D-97A9-BC46-A58D-982F9B45292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F1BCB1-13F5-9D49-972B-3D20DE28FFA4}"/>
              </a:ext>
            </a:extLst>
          </p:cNvPr>
          <p:cNvSpPr>
            <a:spLocks noGrp="1"/>
          </p:cNvSpPr>
          <p:nvPr>
            <p:ph type="dt" sz="half" idx="10"/>
          </p:nvPr>
        </p:nvSpPr>
        <p:spPr/>
        <p:txBody>
          <a:bodyPr/>
          <a:lstStyle/>
          <a:p>
            <a:fld id="{55C6B4A9-1611-4792-9094-5F34BCA07E0B}" type="datetimeFigureOut">
              <a:rPr lang="en-US" smtClean="0"/>
              <a:t>1/19/22</a:t>
            </a:fld>
            <a:endParaRPr lang="en-US" dirty="0"/>
          </a:p>
        </p:txBody>
      </p:sp>
      <p:sp>
        <p:nvSpPr>
          <p:cNvPr id="5" name="Tijdelijke aanduiding voor voettekst 4">
            <a:extLst>
              <a:ext uri="{FF2B5EF4-FFF2-40B4-BE49-F238E27FC236}">
                <a16:creationId xmlns:a16="http://schemas.microsoft.com/office/drawing/2014/main" id="{1E1B3459-8F85-4147-BB58-C9E47BC8925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85B6D9B-CE37-9B49-BC02-F0FF6631F078}"/>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2080264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8288B9A-B9E8-6640-8DF8-A97FEBD897AF}"/>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24C9924-9357-C64E-9C14-BF29B6446BFC}"/>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2E6549-E2BF-1C41-B370-1CCA06CF010C}"/>
              </a:ext>
            </a:extLst>
          </p:cNvPr>
          <p:cNvSpPr>
            <a:spLocks noGrp="1"/>
          </p:cNvSpPr>
          <p:nvPr>
            <p:ph type="dt" sz="half" idx="10"/>
          </p:nvPr>
        </p:nvSpPr>
        <p:spPr/>
        <p:txBody>
          <a:bodyPr/>
          <a:lstStyle/>
          <a:p>
            <a:fld id="{B61BEF0D-F0BB-DE4B-95CE-6DB70DBA9567}" type="datetimeFigureOut">
              <a:rPr lang="en-US" smtClean="0"/>
              <a:pPr/>
              <a:t>1/19/22</a:t>
            </a:fld>
            <a:endParaRPr lang="en-US" dirty="0"/>
          </a:p>
        </p:txBody>
      </p:sp>
      <p:sp>
        <p:nvSpPr>
          <p:cNvPr id="5" name="Tijdelijke aanduiding voor voettekst 4">
            <a:extLst>
              <a:ext uri="{FF2B5EF4-FFF2-40B4-BE49-F238E27FC236}">
                <a16:creationId xmlns:a16="http://schemas.microsoft.com/office/drawing/2014/main" id="{A5D9C491-0B54-C347-A1F1-07FB9141B11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CF3C6FA-C87F-664C-A993-8EF8964C497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3886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EA6C-2BE2-514E-9A29-F658753043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6C8F2E-757B-914F-968F-95A648A7304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6035E0-C17F-8448-8B60-40EF9EE54A3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1667AC-E8B9-8241-8BB3-B38FAEF91FD7}"/>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6" name="Tijdelijke aanduiding voor voettekst 5">
            <a:extLst>
              <a:ext uri="{FF2B5EF4-FFF2-40B4-BE49-F238E27FC236}">
                <a16:creationId xmlns:a16="http://schemas.microsoft.com/office/drawing/2014/main" id="{B76322D1-A6CA-B847-A463-52212F03E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35E466-05E5-0843-BAD4-10A22A4E5D9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4644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9F9-58B3-CE4F-85D8-F2D43D13A1E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91418E-0555-4944-BE11-5BB8299EA1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9AF730-E77F-F64A-841E-66A0868E9F5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B106EA-D3AE-BA47-9EF4-62CD0CF24C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CAA4C9-D36F-7444-917B-EF5EB947944D}"/>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D153D6-139C-8F4D-8C7B-8A3BFF9F5055}"/>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8" name="Tijdelijke aanduiding voor voettekst 7">
            <a:extLst>
              <a:ext uri="{FF2B5EF4-FFF2-40B4-BE49-F238E27FC236}">
                <a16:creationId xmlns:a16="http://schemas.microsoft.com/office/drawing/2014/main" id="{DE1EFB9E-27D5-B147-886F-967A486F1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1AEC36-5650-2340-BEA9-B3454E5E02FE}"/>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034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A73FB-97C9-F64B-9583-42641704C0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C2E25D-0E86-B249-B365-6DC85D4A41B6}"/>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4" name="Tijdelijke aanduiding voor voettekst 3">
            <a:extLst>
              <a:ext uri="{FF2B5EF4-FFF2-40B4-BE49-F238E27FC236}">
                <a16:creationId xmlns:a16="http://schemas.microsoft.com/office/drawing/2014/main" id="{0B792AFE-B02A-804E-824C-6EFD7B067B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6164-D63E-DA4B-A4F7-6A560CB44DB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83250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C68927-96CD-4C43-B232-5993DCADF104}"/>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3" name="Tijdelijke aanduiding voor voettekst 2">
            <a:extLst>
              <a:ext uri="{FF2B5EF4-FFF2-40B4-BE49-F238E27FC236}">
                <a16:creationId xmlns:a16="http://schemas.microsoft.com/office/drawing/2014/main" id="{525174FE-BD11-7D4E-A3F0-A8E9EA0F42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F26185-E519-874A-841A-CBFEC12EBE2D}"/>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650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AE06-6AEA-EA49-9173-5DA7575B83E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9229D9E-0A66-FD47-AD92-C62B698224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12B27-6B9E-A348-AF3A-666B93D0B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6280E8-04A0-644D-99DE-ED3722385604}"/>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6" name="Tijdelijke aanduiding voor voettekst 5">
            <a:extLst>
              <a:ext uri="{FF2B5EF4-FFF2-40B4-BE49-F238E27FC236}">
                <a16:creationId xmlns:a16="http://schemas.microsoft.com/office/drawing/2014/main" id="{38958D6C-E744-9C43-9570-9066CAE17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F86EF-483F-4C48-9410-F813B59D34D6}"/>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4163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3249-C948-774D-8D6E-8E102EBC521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EAFFD74-D778-5C46-A471-6B73C7B09F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CAE946D-EBFC-1742-B5E2-E29C9FE87B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A34DEF-32A8-7748-BEC7-4693B48F4A70}"/>
              </a:ext>
            </a:extLst>
          </p:cNvPr>
          <p:cNvSpPr>
            <a:spLocks noGrp="1"/>
          </p:cNvSpPr>
          <p:nvPr>
            <p:ph type="dt" sz="half" idx="10"/>
          </p:nvPr>
        </p:nvSpPr>
        <p:spPr/>
        <p:txBody>
          <a:bodyPr/>
          <a:lstStyle/>
          <a:p>
            <a:fld id="{6976860D-70B9-4387-B7D1-1CB2A52799CB}" type="datetimeFigureOut">
              <a:rPr lang="nl-NL" smtClean="0"/>
              <a:t>19-01-2022</a:t>
            </a:fld>
            <a:endParaRPr lang="nl-NL"/>
          </a:p>
        </p:txBody>
      </p:sp>
      <p:sp>
        <p:nvSpPr>
          <p:cNvPr id="6" name="Tijdelijke aanduiding voor voettekst 5">
            <a:extLst>
              <a:ext uri="{FF2B5EF4-FFF2-40B4-BE49-F238E27FC236}">
                <a16:creationId xmlns:a16="http://schemas.microsoft.com/office/drawing/2014/main" id="{74D5E45C-7DB2-1D43-B4BD-F587F0AFD7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7F2C9-A41E-4749-A45B-0C319DC55E2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3435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B95D7-5ED7-F440-9FE2-C77A8D7305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984E1A-8886-E549-8CC8-74964D5B60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80528-161B-EC40-A486-B17447E84D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76860D-70B9-4387-B7D1-1CB2A52799CB}"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12862166-E747-FE47-A28F-04DA82D8FC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2997B-0ED1-C240-A32F-86D1D29E5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86777-C33B-46BC-84AC-9B65F04E365D}" type="slidenum">
              <a:rPr lang="nl-NL" smtClean="0"/>
              <a:t>‹nr.›</a:t>
            </a:fld>
            <a:endParaRPr lang="nl-NL"/>
          </a:p>
        </p:txBody>
      </p:sp>
    </p:spTree>
    <p:extLst>
      <p:ext uri="{BB962C8B-B14F-4D97-AF65-F5344CB8AC3E}">
        <p14:creationId xmlns:p14="http://schemas.microsoft.com/office/powerpoint/2010/main" val="14385305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842C18A-A6C5-2449-9EFF-C3487F7B061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C738C10-6171-5A47-BDB5-2934DD4BBF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361694-B16A-3744-AA0F-9D4D8660DE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0A9B69-1A1A-A14E-97D7-0C86E92654C6}" type="datetimeFigureOut">
              <a:rPr lang="nl-NL" smtClean="0"/>
              <a:t>19-01-2022</a:t>
            </a:fld>
            <a:endParaRPr lang="nl-NL"/>
          </a:p>
        </p:txBody>
      </p:sp>
      <p:sp>
        <p:nvSpPr>
          <p:cNvPr id="5" name="Tijdelijke aanduiding voor voettekst 4">
            <a:extLst>
              <a:ext uri="{FF2B5EF4-FFF2-40B4-BE49-F238E27FC236}">
                <a16:creationId xmlns:a16="http://schemas.microsoft.com/office/drawing/2014/main" id="{57D8A50B-CCD5-8141-B1F8-13EA1889DD8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094D2E2-57A1-6A43-894F-CCF77223B1B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3200F-70E7-E849-A2C9-29E3F593D43F}" type="slidenum">
              <a:rPr lang="nl-NL" smtClean="0"/>
              <a:t>‹nr.›</a:t>
            </a:fld>
            <a:endParaRPr lang="nl-NL"/>
          </a:p>
        </p:txBody>
      </p:sp>
    </p:spTree>
    <p:extLst>
      <p:ext uri="{BB962C8B-B14F-4D97-AF65-F5344CB8AC3E}">
        <p14:creationId xmlns:p14="http://schemas.microsoft.com/office/powerpoint/2010/main" val="37016135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D10D2F2-16FC-614C-96B8-D1A81BE372C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1896C9-6CAC-7F4C-8BEC-496492337C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106EC5-6CB3-DB43-955D-7CA67ED827F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1/19/22</a:t>
            </a:fld>
            <a:endParaRPr lang="en-US" dirty="0"/>
          </a:p>
        </p:txBody>
      </p:sp>
      <p:sp>
        <p:nvSpPr>
          <p:cNvPr id="5" name="Tijdelijke aanduiding voor voettekst 4">
            <a:extLst>
              <a:ext uri="{FF2B5EF4-FFF2-40B4-BE49-F238E27FC236}">
                <a16:creationId xmlns:a16="http://schemas.microsoft.com/office/drawing/2014/main" id="{BB0AE7C7-78C5-0A4A-A2C6-1D378D9AFD3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5DE8D37-D67D-A745-811C-08B0E9CABC1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9578718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4.xml"/><Relationship Id="rId4" Type="http://schemas.openxmlformats.org/officeDocument/2006/relationships/hyperlink" Target="https://youtu.be/PXA1yLTMeA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nutritionalassessment.mumc.nl/energiegebruik-berekene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22C422A0-577F-8A44-9A4A-7435DF886DC9}"/>
              </a:ext>
            </a:extLst>
          </p:cNvPr>
          <p:cNvSpPr>
            <a:spLocks noGrp="1"/>
          </p:cNvSpPr>
          <p:nvPr>
            <p:ph type="title" idx="4294967295"/>
          </p:nvPr>
        </p:nvSpPr>
        <p:spPr>
          <a:xfrm>
            <a:off x="476083" y="532655"/>
            <a:ext cx="8354890" cy="930447"/>
          </a:xfrm>
        </p:spPr>
        <p:txBody>
          <a:bodyPr vert="horz" lIns="91440" tIns="45720" rIns="91440" bIns="45720" rtlCol="0" anchor="b">
            <a:normAutofit/>
          </a:bodyPr>
          <a:lstStyle/>
          <a:p>
            <a:pPr algn="ctr" defTabSz="914400"/>
            <a:r>
              <a:rPr lang="en-US" sz="4000" dirty="0">
                <a:solidFill>
                  <a:srgbClr val="FFFFFF"/>
                </a:solidFill>
              </a:rPr>
              <a:t>Lifestyle </a:t>
            </a:r>
            <a:r>
              <a:rPr lang="en-US" sz="4000" dirty="0" err="1">
                <a:solidFill>
                  <a:srgbClr val="FFFFFF"/>
                </a:solidFill>
              </a:rPr>
              <a:t>leerjaar</a:t>
            </a:r>
            <a:r>
              <a:rPr lang="en-US" sz="4000" dirty="0">
                <a:solidFill>
                  <a:srgbClr val="FFFFFF"/>
                </a:solidFill>
              </a:rPr>
              <a:t> 1, </a:t>
            </a:r>
            <a:r>
              <a:rPr lang="en-US" sz="4000" dirty="0" err="1">
                <a:solidFill>
                  <a:srgbClr val="FFFFFF"/>
                </a:solidFill>
              </a:rPr>
              <a:t>periode</a:t>
            </a:r>
            <a:r>
              <a:rPr lang="en-US" sz="4000" dirty="0">
                <a:solidFill>
                  <a:srgbClr val="FFFFFF"/>
                </a:solidFill>
              </a:rPr>
              <a:t> 2 week 8</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CE17D3D-209E-2E4E-9F3D-B2BBFF812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oom, gras, buiten, plant&#10;&#10;Automatisch gegenereerde beschrijving">
            <a:extLst>
              <a:ext uri="{FF2B5EF4-FFF2-40B4-BE49-F238E27FC236}">
                <a16:creationId xmlns:a16="http://schemas.microsoft.com/office/drawing/2014/main" id="{7B15CEE8-C4C2-D540-AD13-2475C00A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059952"/>
            <a:ext cx="4091938" cy="2731368"/>
          </a:xfrm>
          <a:prstGeom prst="rect">
            <a:avLst/>
          </a:prstGeom>
        </p:spPr>
      </p:pic>
    </p:spTree>
    <p:extLst>
      <p:ext uri="{BB962C8B-B14F-4D97-AF65-F5344CB8AC3E}">
        <p14:creationId xmlns:p14="http://schemas.microsoft.com/office/powerpoint/2010/main" val="184395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44CA0-D7AE-9746-A751-43DB7A360B81}"/>
              </a:ext>
            </a:extLst>
          </p:cNvPr>
          <p:cNvSpPr>
            <a:spLocks noGrp="1"/>
          </p:cNvSpPr>
          <p:nvPr>
            <p:ph type="title"/>
          </p:nvPr>
        </p:nvSpPr>
        <p:spPr>
          <a:xfrm>
            <a:off x="960727" y="970052"/>
            <a:ext cx="7886700" cy="994172"/>
          </a:xfrm>
        </p:spPr>
        <p:txBody>
          <a:bodyPr/>
          <a:lstStyle/>
          <a:p>
            <a:r>
              <a:rPr lang="nl-NL" dirty="0"/>
              <a:t>Samenstelling en variatie van belang!</a:t>
            </a:r>
          </a:p>
        </p:txBody>
      </p:sp>
      <p:sp>
        <p:nvSpPr>
          <p:cNvPr id="4" name="Tijdelijke aanduiding voor inhoud 3">
            <a:extLst>
              <a:ext uri="{FF2B5EF4-FFF2-40B4-BE49-F238E27FC236}">
                <a16:creationId xmlns:a16="http://schemas.microsoft.com/office/drawing/2014/main" id="{C2B2FEDD-468E-7E4C-A195-67C21B9B2EC9}"/>
              </a:ext>
            </a:extLst>
          </p:cNvPr>
          <p:cNvSpPr>
            <a:spLocks noGrp="1"/>
          </p:cNvSpPr>
          <p:nvPr>
            <p:ph sz="half" idx="1"/>
          </p:nvPr>
        </p:nvSpPr>
        <p:spPr>
          <a:xfrm>
            <a:off x="960727" y="1927581"/>
            <a:ext cx="4504998" cy="3760076"/>
          </a:xfrm>
        </p:spPr>
        <p:txBody>
          <a:bodyPr>
            <a:normAutofit fontScale="62500" lnSpcReduction="20000"/>
          </a:bodyPr>
          <a:lstStyle/>
          <a:p>
            <a:pPr marL="0" indent="0">
              <a:buNone/>
            </a:pPr>
            <a:r>
              <a:rPr lang="nl-NL" dirty="0">
                <a:solidFill>
                  <a:schemeClr val="tx2"/>
                </a:solidFill>
              </a:rPr>
              <a:t>Voedsel levert:</a:t>
            </a:r>
          </a:p>
          <a:p>
            <a:pPr marL="0" indent="0">
              <a:buNone/>
            </a:pPr>
            <a:r>
              <a:rPr lang="nl-NL" dirty="0">
                <a:solidFill>
                  <a:schemeClr val="tx2"/>
                </a:solidFill>
              </a:rPr>
              <a:t>Regulerende en beschermende stoffen</a:t>
            </a:r>
          </a:p>
          <a:p>
            <a:pPr marL="192881" indent="-192881">
              <a:buFont typeface="Courier New" panose="02070309020205020404" pitchFamily="49" charset="0"/>
              <a:buChar char="o"/>
            </a:pPr>
            <a:r>
              <a:rPr lang="nl-NL" dirty="0">
                <a:solidFill>
                  <a:srgbClr val="45A248"/>
                </a:solidFill>
              </a:rPr>
              <a:t>Vit</a:t>
            </a:r>
            <a:r>
              <a:rPr lang="nl-NL" dirty="0">
                <a:solidFill>
                  <a:srgbClr val="D77095"/>
                </a:solidFill>
              </a:rPr>
              <a:t>am</a:t>
            </a:r>
            <a:r>
              <a:rPr lang="nl-NL" dirty="0">
                <a:solidFill>
                  <a:srgbClr val="EECB11"/>
                </a:solidFill>
              </a:rPr>
              <a:t>in</a:t>
            </a:r>
            <a:r>
              <a:rPr lang="nl-NL" dirty="0">
                <a:solidFill>
                  <a:srgbClr val="EA7822"/>
                </a:solidFill>
              </a:rPr>
              <a:t>es</a:t>
            </a:r>
          </a:p>
          <a:p>
            <a:pPr marL="192881" indent="-192881">
              <a:buFont typeface="Courier New" panose="02070309020205020404" pitchFamily="49" charset="0"/>
              <a:buChar char="o"/>
            </a:pPr>
            <a:r>
              <a:rPr lang="nl-NL" dirty="0">
                <a:solidFill>
                  <a:srgbClr val="45A248"/>
                </a:solidFill>
              </a:rPr>
              <a:t>Mi</a:t>
            </a:r>
            <a:r>
              <a:rPr lang="nl-NL" dirty="0">
                <a:solidFill>
                  <a:srgbClr val="D77095"/>
                </a:solidFill>
              </a:rPr>
              <a:t>ne</a:t>
            </a:r>
            <a:r>
              <a:rPr lang="nl-NL" dirty="0">
                <a:solidFill>
                  <a:srgbClr val="F3CE19"/>
                </a:solidFill>
              </a:rPr>
              <a:t>ra</a:t>
            </a:r>
            <a:r>
              <a:rPr lang="nl-NL" dirty="0">
                <a:solidFill>
                  <a:schemeClr val="tx2"/>
                </a:solidFill>
              </a:rPr>
              <a:t>len</a:t>
            </a:r>
          </a:p>
          <a:p>
            <a:pPr marL="192881" indent="-192881">
              <a:buFont typeface="Courier New" panose="02070309020205020404" pitchFamily="49" charset="0"/>
              <a:buChar char="o"/>
            </a:pPr>
            <a:r>
              <a:rPr lang="nl-NL" dirty="0">
                <a:solidFill>
                  <a:schemeClr val="tx2"/>
                </a:solidFill>
              </a:rPr>
              <a:t>Voedings</a:t>
            </a:r>
            <a:r>
              <a:rPr lang="nl-NL" dirty="0">
                <a:solidFill>
                  <a:srgbClr val="42A049"/>
                </a:solidFill>
              </a:rPr>
              <a:t>vezel</a:t>
            </a:r>
          </a:p>
          <a:p>
            <a:pPr marL="192881" indent="-192881">
              <a:buFont typeface="Courier New" panose="02070309020205020404" pitchFamily="49" charset="0"/>
              <a:buChar char="o"/>
            </a:pPr>
            <a:r>
              <a:rPr lang="nl-NL" dirty="0">
                <a:solidFill>
                  <a:schemeClr val="accent1"/>
                </a:solidFill>
              </a:rPr>
              <a:t>Vocht</a:t>
            </a:r>
          </a:p>
          <a:p>
            <a:pPr marL="192881" indent="-192881">
              <a:buFont typeface="Courier New" panose="02070309020205020404" pitchFamily="49" charset="0"/>
              <a:buChar char="o"/>
            </a:pPr>
            <a:endParaRPr lang="nl-NL" dirty="0">
              <a:solidFill>
                <a:schemeClr val="accent1"/>
              </a:solidFill>
            </a:endParaRPr>
          </a:p>
          <a:p>
            <a:pPr marL="0" indent="0">
              <a:buNone/>
            </a:pPr>
            <a:r>
              <a:rPr lang="en-US" dirty="0" err="1">
                <a:solidFill>
                  <a:schemeClr val="tx2"/>
                </a:solidFill>
              </a:rPr>
              <a:t>Brandstoffen</a:t>
            </a:r>
            <a:endParaRPr lang="en-US" dirty="0">
              <a:solidFill>
                <a:schemeClr val="tx2"/>
              </a:solidFill>
            </a:endParaRPr>
          </a:p>
          <a:p>
            <a:pPr marL="160735" indent="-160735">
              <a:buFont typeface="Courier New" panose="02070309020205020404" pitchFamily="49" charset="0"/>
              <a:buChar char="o"/>
            </a:pPr>
            <a:r>
              <a:rPr lang="en-US" dirty="0" err="1">
                <a:solidFill>
                  <a:srgbClr val="EA7822"/>
                </a:solidFill>
              </a:rPr>
              <a:t>Koolhydraten</a:t>
            </a:r>
            <a:endParaRPr lang="en-US" dirty="0">
              <a:solidFill>
                <a:srgbClr val="EA7822"/>
              </a:solidFill>
            </a:endParaRPr>
          </a:p>
          <a:p>
            <a:pPr marL="160735" indent="-160735">
              <a:buFont typeface="Courier New" panose="02070309020205020404" pitchFamily="49" charset="0"/>
              <a:buChar char="o"/>
            </a:pPr>
            <a:r>
              <a:rPr lang="en-US" dirty="0" err="1">
                <a:solidFill>
                  <a:srgbClr val="F3CE19"/>
                </a:solidFill>
              </a:rPr>
              <a:t>Vetten</a:t>
            </a:r>
            <a:endParaRPr lang="en-US" dirty="0">
              <a:solidFill>
                <a:srgbClr val="F3CE19"/>
              </a:solidFill>
            </a:endParaRPr>
          </a:p>
          <a:p>
            <a:pPr marL="160735" indent="-160735">
              <a:buFont typeface="Courier New" panose="02070309020205020404" pitchFamily="49" charset="0"/>
              <a:buChar char="o"/>
            </a:pPr>
            <a:r>
              <a:rPr lang="en-US" dirty="0">
                <a:solidFill>
                  <a:srgbClr val="FF0000"/>
                </a:solidFill>
              </a:rPr>
              <a:t>Alcohol </a:t>
            </a:r>
          </a:p>
          <a:p>
            <a:pPr marL="160735" indent="-160735">
              <a:buFont typeface="Courier New" panose="02070309020205020404" pitchFamily="49" charset="0"/>
              <a:buChar char="o"/>
            </a:pPr>
            <a:endParaRPr lang="en-US" dirty="0">
              <a:solidFill>
                <a:srgbClr val="FF0000"/>
              </a:solidFill>
            </a:endParaRPr>
          </a:p>
          <a:p>
            <a:pPr marL="0" indent="0">
              <a:buNone/>
            </a:pPr>
            <a:r>
              <a:rPr lang="nl-NL" dirty="0">
                <a:solidFill>
                  <a:schemeClr val="tx2"/>
                </a:solidFill>
              </a:rPr>
              <a:t>Bouwstoffen</a:t>
            </a:r>
          </a:p>
          <a:p>
            <a:pPr marL="192881" indent="-192881">
              <a:buFont typeface="Courier New" panose="02070309020205020404" pitchFamily="49" charset="0"/>
              <a:buChar char="o"/>
            </a:pPr>
            <a:r>
              <a:rPr lang="nl-NL" dirty="0">
                <a:solidFill>
                  <a:srgbClr val="D36C8F"/>
                </a:solidFill>
              </a:rPr>
              <a:t>Eiwitten</a:t>
            </a:r>
          </a:p>
          <a:p>
            <a:pPr marL="192881" indent="-192881">
              <a:buFont typeface="Courier New" panose="02070309020205020404" pitchFamily="49" charset="0"/>
              <a:buChar char="o"/>
            </a:pPr>
            <a:r>
              <a:rPr lang="nl-NL" dirty="0">
                <a:solidFill>
                  <a:srgbClr val="EECB11"/>
                </a:solidFill>
              </a:rPr>
              <a:t>Vetten</a:t>
            </a:r>
          </a:p>
          <a:p>
            <a:pPr marL="0" indent="0">
              <a:buNone/>
            </a:pPr>
            <a:endParaRPr lang="nl-NL" dirty="0">
              <a:solidFill>
                <a:srgbClr val="FF0000"/>
              </a:solidFill>
            </a:endParaRPr>
          </a:p>
          <a:p>
            <a:pPr marL="0" indent="0">
              <a:buNone/>
            </a:pPr>
            <a:endParaRPr lang="nl-NL" dirty="0">
              <a:solidFill>
                <a:schemeClr val="accent1"/>
              </a:solidFill>
            </a:endParaRPr>
          </a:p>
          <a:p>
            <a:pPr marL="0" indent="0">
              <a:buNone/>
            </a:pPr>
            <a:endParaRPr lang="nl-NL" dirty="0"/>
          </a:p>
        </p:txBody>
      </p:sp>
      <p:sp>
        <p:nvSpPr>
          <p:cNvPr id="5" name="Tijdelijke aanduiding voor inhoud 4">
            <a:extLst>
              <a:ext uri="{FF2B5EF4-FFF2-40B4-BE49-F238E27FC236}">
                <a16:creationId xmlns:a16="http://schemas.microsoft.com/office/drawing/2014/main" id="{077B1AD7-5F1E-E842-A3E3-C3629DA311D1}"/>
              </a:ext>
            </a:extLst>
          </p:cNvPr>
          <p:cNvSpPr>
            <a:spLocks noGrp="1"/>
          </p:cNvSpPr>
          <p:nvPr>
            <p:ph sz="half" idx="2"/>
          </p:nvPr>
        </p:nvSpPr>
        <p:spPr>
          <a:xfrm>
            <a:off x="4020207" y="1964224"/>
            <a:ext cx="4504998" cy="3544901"/>
          </a:xfrm>
        </p:spPr>
        <p:txBody>
          <a:bodyPr>
            <a:normAutofit fontScale="62500" lnSpcReduction="20000"/>
          </a:bodyPr>
          <a:lstStyle/>
          <a:p>
            <a:pPr marL="0" indent="0">
              <a:buNone/>
            </a:pPr>
            <a:endParaRPr lang="nl-NL" dirty="0"/>
          </a:p>
        </p:txBody>
      </p:sp>
      <p:pic>
        <p:nvPicPr>
          <p:cNvPr id="6" name="Picture 2">
            <a:extLst>
              <a:ext uri="{FF2B5EF4-FFF2-40B4-BE49-F238E27FC236}">
                <a16:creationId xmlns:a16="http://schemas.microsoft.com/office/drawing/2014/main" id="{9653858C-E82C-2244-A4A0-EBBC243B6B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927" y="2531213"/>
            <a:ext cx="3336347" cy="255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60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7"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33241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itel 2"/>
          <p:cNvSpPr>
            <a:spLocks noGrp="1"/>
          </p:cNvSpPr>
          <p:nvPr>
            <p:ph type="title"/>
          </p:nvPr>
        </p:nvSpPr>
        <p:spPr>
          <a:xfrm>
            <a:off x="395653" y="4424729"/>
            <a:ext cx="8354891" cy="697835"/>
          </a:xfrm>
        </p:spPr>
        <p:txBody>
          <a:bodyPr vert="horz" lIns="68580" tIns="34290" rIns="68580" bIns="34290" rtlCol="0" anchor="b">
            <a:normAutofit/>
          </a:bodyPr>
          <a:lstStyle/>
          <a:p>
            <a:pPr algn="ctr"/>
            <a:r>
              <a:rPr lang="en-US" sz="4050" dirty="0" err="1">
                <a:solidFill>
                  <a:srgbClr val="FFFFFF"/>
                </a:solidFill>
              </a:rPr>
              <a:t>Voedingsstoffen</a:t>
            </a:r>
            <a:endParaRPr lang="en-US" sz="4050" dirty="0">
              <a:solidFill>
                <a:srgbClr val="FFFFFF"/>
              </a:solidFill>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 y="1302559"/>
            <a:ext cx="2569207" cy="2569207"/>
          </a:xfrm>
          <a:prstGeom prst="rect">
            <a:avLst/>
          </a:prstGeom>
        </p:spPr>
      </p:pic>
      <p:pic>
        <p:nvPicPr>
          <p:cNvPr id="8" name="Afbeelding 7">
            <a:extLst>
              <a:ext uri="{FF2B5EF4-FFF2-40B4-BE49-F238E27FC236}">
                <a16:creationId xmlns:a16="http://schemas.microsoft.com/office/drawing/2014/main" id="{3F1B2680-0CDA-874C-957C-BFA19EF9CDA4}"/>
              </a:ext>
            </a:extLst>
          </p:cNvPr>
          <p:cNvPicPr>
            <a:picLocks noChangeAspect="1"/>
          </p:cNvPicPr>
          <p:nvPr/>
        </p:nvPicPr>
        <p:blipFill>
          <a:blip r:embed="rId3"/>
          <a:stretch/>
        </p:blipFill>
        <p:spPr>
          <a:xfrm>
            <a:off x="3289297" y="1727759"/>
            <a:ext cx="2574993" cy="1718807"/>
          </a:xfrm>
          <a:prstGeom prst="rect">
            <a:avLst/>
          </a:prstGeom>
        </p:spPr>
      </p:pic>
      <p:cxnSp>
        <p:nvCxnSpPr>
          <p:cNvPr id="17" name="Straight Connector 16">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1215562"/>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afel, glas, vaas, zitten&#10;&#10;Automatisch gegenereerde beschrijving">
            <a:extLst>
              <a:ext uri="{FF2B5EF4-FFF2-40B4-BE49-F238E27FC236}">
                <a16:creationId xmlns:a16="http://schemas.microsoft.com/office/drawing/2014/main" id="{8AC77E55-0A9D-BE4C-A298-2781592096BE}"/>
              </a:ext>
            </a:extLst>
          </p:cNvPr>
          <p:cNvPicPr>
            <a:picLocks noChangeAspect="1"/>
          </p:cNvPicPr>
          <p:nvPr/>
        </p:nvPicPr>
        <p:blipFill>
          <a:blip r:embed="rId4"/>
          <a:stretch>
            <a:fillRect/>
          </a:stretch>
        </p:blipFill>
        <p:spPr>
          <a:xfrm>
            <a:off x="6620604" y="1104784"/>
            <a:ext cx="2001317" cy="2998228"/>
          </a:xfrm>
          <a:prstGeom prst="rect">
            <a:avLst/>
          </a:prstGeom>
        </p:spPr>
      </p:pic>
      <p:cxnSp>
        <p:nvCxnSpPr>
          <p:cNvPr id="19" name="Straight Connector 18">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16126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6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35719" y="1242459"/>
            <a:ext cx="7420600" cy="773412"/>
          </a:xfrm>
        </p:spPr>
        <p:txBody>
          <a:bodyPr anchor="b">
            <a:normAutofit/>
          </a:bodyPr>
          <a:lstStyle/>
          <a:p>
            <a:r>
              <a:rPr lang="nl-NL" dirty="0"/>
              <a:t>Koolhydraten 40%-70% van de totale kcal.</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573" y="2799064"/>
            <a:ext cx="3598330" cy="2066609"/>
          </a:xfrm>
          <a:prstGeom prst="rect">
            <a:avLst/>
          </a:prstGeom>
        </p:spPr>
      </p:pic>
      <p:sp>
        <p:nvSpPr>
          <p:cNvPr id="13"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6" y="2270284"/>
            <a:ext cx="2456751" cy="2139981"/>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4"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7" y="3274147"/>
            <a:ext cx="2432214" cy="2121117"/>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defTabSz="685800">
              <a:defRPr/>
            </a:pPr>
            <a:endParaRPr lang="en-US" sz="1350">
              <a:solidFill>
                <a:prstClr val="black"/>
              </a:solidFill>
              <a:latin typeface="Calibri" panose="020F0502020204030204"/>
            </a:endParaRPr>
          </a:p>
        </p:txBody>
      </p:sp>
      <p:sp>
        <p:nvSpPr>
          <p:cNvPr id="3" name="Tijdelijke aanduiding voor inhoud 2"/>
          <p:cNvSpPr>
            <a:spLocks noGrp="1"/>
          </p:cNvSpPr>
          <p:nvPr>
            <p:ph idx="1"/>
          </p:nvPr>
        </p:nvSpPr>
        <p:spPr>
          <a:xfrm>
            <a:off x="5836030" y="2566614"/>
            <a:ext cx="2720297" cy="2540359"/>
          </a:xfrm>
        </p:spPr>
        <p:txBody>
          <a:bodyPr anchor="ctr">
            <a:normAutofit lnSpcReduction="10000"/>
          </a:bodyPr>
          <a:lstStyle/>
          <a:p>
            <a:r>
              <a:rPr lang="nl-NL" sz="1650" dirty="0"/>
              <a:t>Brandstof, reservebrandstof in de vorm van glycogeen in spieren en lever.</a:t>
            </a:r>
          </a:p>
          <a:p>
            <a:r>
              <a:rPr lang="nl-NL" sz="1650" dirty="0"/>
              <a:t>Handhaven bloedglucosegehalte.</a:t>
            </a:r>
          </a:p>
          <a:p>
            <a:r>
              <a:rPr lang="nl-NL" sz="1650" dirty="0"/>
              <a:t>Leveren snel energie (sneller dan vet).</a:t>
            </a:r>
          </a:p>
          <a:p>
            <a:r>
              <a:rPr lang="nl-NL" sz="1650" b="1" dirty="0"/>
              <a:t>1 gram koolhydraten levert 4 kilocalorieën. </a:t>
            </a:r>
          </a:p>
          <a:p>
            <a:endParaRPr lang="nl-NL" sz="1650" dirty="0"/>
          </a:p>
        </p:txBody>
      </p:sp>
    </p:spTree>
    <p:extLst>
      <p:ext uri="{BB962C8B-B14F-4D97-AF65-F5344CB8AC3E}">
        <p14:creationId xmlns:p14="http://schemas.microsoft.com/office/powerpoint/2010/main" val="69783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64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Tijdelijke aanduiding voor inhoud 4">
            <a:extLst>
              <a:ext uri="{FF2B5EF4-FFF2-40B4-BE49-F238E27FC236}">
                <a16:creationId xmlns:a16="http://schemas.microsoft.com/office/drawing/2014/main" id="{28124EEE-F842-9346-8077-BBD571D7BDBC}"/>
              </a:ext>
            </a:extLst>
          </p:cNvPr>
          <p:cNvPicPr>
            <a:picLocks noChangeAspect="1"/>
          </p:cNvPicPr>
          <p:nvPr/>
        </p:nvPicPr>
        <p:blipFill>
          <a:blip r:embed="rId3"/>
          <a:stretch>
            <a:fillRect/>
          </a:stretch>
        </p:blipFill>
        <p:spPr>
          <a:xfrm>
            <a:off x="1229361" y="1339850"/>
            <a:ext cx="6685278" cy="4178300"/>
          </a:xfrm>
          <a:prstGeom prst="rect">
            <a:avLst/>
          </a:prstGeom>
        </p:spPr>
      </p:pic>
    </p:spTree>
    <p:extLst>
      <p:ext uri="{BB962C8B-B14F-4D97-AF65-F5344CB8AC3E}">
        <p14:creationId xmlns:p14="http://schemas.microsoft.com/office/powerpoint/2010/main" val="292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el 3"/>
          <p:cNvSpPr>
            <a:spLocks noGrp="1"/>
          </p:cNvSpPr>
          <p:nvPr>
            <p:ph type="title"/>
          </p:nvPr>
        </p:nvSpPr>
        <p:spPr>
          <a:xfrm>
            <a:off x="628650" y="1580158"/>
            <a:ext cx="2620772" cy="3697685"/>
          </a:xfrm>
        </p:spPr>
        <p:txBody>
          <a:bodyPr>
            <a:normAutofit/>
          </a:bodyPr>
          <a:lstStyle/>
          <a:p>
            <a:pPr algn="r"/>
            <a:r>
              <a:rPr lang="nl-NL" sz="1575">
                <a:solidFill>
                  <a:schemeClr val="accent1"/>
                </a:solidFill>
              </a:rPr>
              <a:t>Koolhydraten/voedingsvezels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4"/>
          <p:cNvSpPr>
            <a:spLocks noGrp="1"/>
          </p:cNvSpPr>
          <p:nvPr>
            <p:ph idx="1"/>
          </p:nvPr>
        </p:nvSpPr>
        <p:spPr>
          <a:xfrm>
            <a:off x="3732024" y="1580158"/>
            <a:ext cx="4783327" cy="3697685"/>
          </a:xfrm>
        </p:spPr>
        <p:txBody>
          <a:bodyPr anchor="ctr">
            <a:normAutofit/>
          </a:bodyPr>
          <a:lstStyle/>
          <a:p>
            <a:r>
              <a:rPr lang="nl-NL" sz="1275" dirty="0"/>
              <a:t>Zijn stoffen uit planten die mensen niet verteren, maar wel een belangrijke functie hebben in het lichaam.</a:t>
            </a:r>
          </a:p>
          <a:p>
            <a:r>
              <a:rPr lang="nl-NL" sz="1275" dirty="0"/>
              <a:t>Dus 30 en 40 gram per dag</a:t>
            </a:r>
          </a:p>
          <a:p>
            <a:r>
              <a:rPr lang="nl-NL" sz="1275" dirty="0"/>
              <a:t>Functie:</a:t>
            </a:r>
          </a:p>
          <a:p>
            <a:pPr lvl="1"/>
            <a:r>
              <a:rPr lang="nl-NL" sz="1275" dirty="0"/>
              <a:t>Stimuleren kauwproces</a:t>
            </a:r>
          </a:p>
          <a:p>
            <a:pPr lvl="1"/>
            <a:r>
              <a:rPr lang="nl-NL" sz="1275" dirty="0"/>
              <a:t>Remmend effect op de maagontleding</a:t>
            </a:r>
          </a:p>
          <a:p>
            <a:pPr lvl="1"/>
            <a:r>
              <a:rPr lang="nl-NL" sz="1275" dirty="0"/>
              <a:t>Ondersteunen bloedglucosespiegel</a:t>
            </a:r>
          </a:p>
          <a:p>
            <a:pPr lvl="1"/>
            <a:r>
              <a:rPr lang="nl-NL" sz="1275" dirty="0"/>
              <a:t>Zachtere ontlasting en bacteriegroei in darm en verlagen risico op darmontsteking vooral bij oudere mensen</a:t>
            </a:r>
          </a:p>
          <a:p>
            <a:pPr lvl="1"/>
            <a:r>
              <a:rPr lang="nl-NL" sz="1275" dirty="0"/>
              <a:t>Verlaging slechte cholesterol</a:t>
            </a:r>
          </a:p>
          <a:p>
            <a:pPr lvl="1"/>
            <a:r>
              <a:rPr lang="nl-NL" sz="1275" dirty="0"/>
              <a:t>Immuunsysteem </a:t>
            </a:r>
          </a:p>
          <a:p>
            <a:r>
              <a:rPr lang="nl-NL" sz="1275" dirty="0"/>
              <a:t>Eet fruit i.p.v. het te drinken. Vervang witte, rijst, pasta en brood door zilvervliesrijst, volkoren/bruin boord en pasta. Rauwkost of gedroogde vruchten i.p.v. chips en koek. Vervang vlees regelmatig door peulvruchten. Minimaal 250 gram groenten per dag.</a:t>
            </a:r>
          </a:p>
        </p:txBody>
      </p:sp>
    </p:spTree>
    <p:extLst>
      <p:ext uri="{BB962C8B-B14F-4D97-AF65-F5344CB8AC3E}">
        <p14:creationId xmlns:p14="http://schemas.microsoft.com/office/powerpoint/2010/main" val="109728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el 1"/>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Bloedglucosespiegel</a:t>
            </a:r>
          </a:p>
        </p:txBody>
      </p:sp>
      <p:sp>
        <p:nvSpPr>
          <p:cNvPr id="3" name="Tijdelijke aanduiding voor inhoud 2"/>
          <p:cNvSpPr>
            <a:spLocks noGrp="1"/>
          </p:cNvSpPr>
          <p:nvPr>
            <p:ph idx="1"/>
          </p:nvPr>
        </p:nvSpPr>
        <p:spPr>
          <a:xfrm>
            <a:off x="1143000" y="2001479"/>
            <a:ext cx="6858000" cy="315001"/>
          </a:xfrm>
        </p:spPr>
        <p:txBody>
          <a:bodyPr vert="horz" lIns="68580" tIns="34290" rIns="68580" bIns="34290" rtlCol="0">
            <a:normAutofit/>
          </a:bodyPr>
          <a:lstStyle/>
          <a:p>
            <a:pPr marL="0" indent="0" algn="ctr">
              <a:buNone/>
            </a:pPr>
            <a:r>
              <a:rPr lang="en-US" sz="1500">
                <a:solidFill>
                  <a:srgbClr val="00BBEA"/>
                </a:solidFill>
              </a:rPr>
              <a:t>Glycemische index ( hoe snel stijgt de bloedglucosespiegel van een product)</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623" y="2739684"/>
            <a:ext cx="4425429" cy="2998228"/>
          </a:xfrm>
          <a:prstGeom prst="rect">
            <a:avLst/>
          </a:prstGeom>
        </p:spPr>
      </p:pic>
    </p:spTree>
    <p:extLst>
      <p:ext uri="{BB962C8B-B14F-4D97-AF65-F5344CB8AC3E}">
        <p14:creationId xmlns:p14="http://schemas.microsoft.com/office/powerpoint/2010/main" val="284985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083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1085FEC2-479F-5642-8409-4025EA534A61}"/>
              </a:ext>
            </a:extLst>
          </p:cNvPr>
          <p:cNvSpPr>
            <a:spLocks noGrp="1"/>
          </p:cNvSpPr>
          <p:nvPr>
            <p:ph type="title"/>
          </p:nvPr>
        </p:nvSpPr>
        <p:spPr>
          <a:xfrm>
            <a:off x="557212" y="1414463"/>
            <a:ext cx="2871788" cy="3721893"/>
          </a:xfrm>
        </p:spPr>
        <p:txBody>
          <a:bodyPr vert="horz" lIns="68580" tIns="34290" rIns="68580" bIns="34290" rtlCol="0" anchor="ctr">
            <a:normAutofit/>
          </a:bodyPr>
          <a:lstStyle/>
          <a:p>
            <a:pPr algn="ctr"/>
            <a:r>
              <a:rPr lang="en-US" sz="2400" dirty="0">
                <a:solidFill>
                  <a:srgbClr val="FFFFFF"/>
                </a:solidFill>
              </a:rPr>
              <a:t>Glucose-</a:t>
            </a:r>
            <a:r>
              <a:rPr lang="en-US" sz="2400" dirty="0" err="1">
                <a:solidFill>
                  <a:srgbClr val="FFFFFF"/>
                </a:solidFill>
              </a:rPr>
              <a:t>insuline</a:t>
            </a:r>
            <a:r>
              <a:rPr lang="en-US" sz="2400" dirty="0">
                <a:solidFill>
                  <a:srgbClr val="FFFFFF"/>
                </a:solidFill>
              </a:rPr>
              <a:t>, </a:t>
            </a:r>
            <a:r>
              <a:rPr lang="en-US" sz="2400" dirty="0" err="1">
                <a:solidFill>
                  <a:srgbClr val="FFFFFF"/>
                </a:solidFill>
              </a:rPr>
              <a:t>Glycogeen</a:t>
            </a:r>
            <a:r>
              <a:rPr lang="en-US" sz="2400" dirty="0">
                <a:solidFill>
                  <a:srgbClr val="FFFFFF"/>
                </a:solidFill>
              </a:rPr>
              <a:t>-glucagon</a:t>
            </a:r>
            <a:br>
              <a:rPr lang="en-US" sz="2400" dirty="0">
                <a:solidFill>
                  <a:srgbClr val="FFFFFF"/>
                </a:solidFill>
              </a:rPr>
            </a:br>
            <a:br>
              <a:rPr lang="en-US" sz="2400" dirty="0">
                <a:solidFill>
                  <a:srgbClr val="FFFFFF"/>
                </a:solidFill>
              </a:rPr>
            </a:br>
            <a:r>
              <a:rPr lang="en-US" sz="2400" dirty="0">
                <a:solidFill>
                  <a:srgbClr val="FFFFFF"/>
                </a:solidFill>
              </a:rPr>
              <a:t>,</a:t>
            </a:r>
            <a:br>
              <a:rPr lang="en-US" sz="3075" dirty="0">
                <a:solidFill>
                  <a:srgbClr val="FFFFFF"/>
                </a:solidFill>
              </a:rPr>
            </a:br>
            <a:endParaRPr lang="en-US" sz="3075" dirty="0">
              <a:solidFill>
                <a:srgbClr val="FFFFFF"/>
              </a:solidFill>
            </a:endParaRPr>
          </a:p>
        </p:txBody>
      </p:sp>
      <p:pic>
        <p:nvPicPr>
          <p:cNvPr id="5" name="Tijdelijke aanduiding voor inhoud 4" descr="Afbeelding met tekst, kaart&#10;&#10;Automatisch gegenereerde beschrijving">
            <a:extLst>
              <a:ext uri="{FF2B5EF4-FFF2-40B4-BE49-F238E27FC236}">
                <a16:creationId xmlns:a16="http://schemas.microsoft.com/office/drawing/2014/main" id="{773E0B12-16A3-9642-B71B-4E9D525AA70E}"/>
              </a:ext>
            </a:extLst>
          </p:cNvPr>
          <p:cNvPicPr>
            <a:picLocks noGrp="1" noChangeAspect="1"/>
          </p:cNvPicPr>
          <p:nvPr>
            <p:ph idx="1"/>
          </p:nvPr>
        </p:nvPicPr>
        <p:blipFill>
          <a:blip r:embed="rId3"/>
          <a:stretch>
            <a:fillRect/>
          </a:stretch>
        </p:blipFill>
        <p:spPr>
          <a:xfrm>
            <a:off x="4590556" y="1226680"/>
            <a:ext cx="3464780" cy="4410597"/>
          </a:xfrm>
          <a:prstGeom prst="rect">
            <a:avLst/>
          </a:prstGeom>
        </p:spPr>
      </p:pic>
    </p:spTree>
    <p:extLst>
      <p:ext uri="{BB962C8B-B14F-4D97-AF65-F5344CB8AC3E}">
        <p14:creationId xmlns:p14="http://schemas.microsoft.com/office/powerpoint/2010/main" val="156321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47097" y="-1951573"/>
            <a:ext cx="1016234"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panose="020F0502020204030204"/>
            </a:endParaRPr>
          </a:p>
        </p:txBody>
      </p:sp>
      <p:pic>
        <p:nvPicPr>
          <p:cNvPr id="5" name="Tijdelijke aanduiding voor inhoud 4" descr="Afbeelding met voedsel&#10;&#10;Automatisch gegenereerde beschrijving">
            <a:extLst>
              <a:ext uri="{FF2B5EF4-FFF2-40B4-BE49-F238E27FC236}">
                <a16:creationId xmlns:a16="http://schemas.microsoft.com/office/drawing/2014/main" id="{D1232067-402B-A044-AB65-20568A0008CA}"/>
              </a:ext>
            </a:extLst>
          </p:cNvPr>
          <p:cNvPicPr>
            <a:picLocks noGrp="1" noChangeAspect="1"/>
          </p:cNvPicPr>
          <p:nvPr>
            <p:ph idx="1"/>
          </p:nvPr>
        </p:nvPicPr>
        <p:blipFill>
          <a:blip r:embed="rId2"/>
          <a:stretch>
            <a:fillRect/>
          </a:stretch>
        </p:blipFill>
        <p:spPr>
          <a:xfrm>
            <a:off x="965597" y="3082529"/>
            <a:ext cx="3571875" cy="2107406"/>
          </a:xfrm>
        </p:spPr>
      </p:pic>
      <p:pic>
        <p:nvPicPr>
          <p:cNvPr id="7" name="Afbeelding 6" descr="Afbeelding met tafel&#10;&#10;Automatisch gegenereerde beschrijving">
            <a:extLst>
              <a:ext uri="{FF2B5EF4-FFF2-40B4-BE49-F238E27FC236}">
                <a16:creationId xmlns:a16="http://schemas.microsoft.com/office/drawing/2014/main" id="{24D487D1-A8E0-D443-A30F-BDEA4DBA8F93}"/>
              </a:ext>
            </a:extLst>
          </p:cNvPr>
          <p:cNvPicPr>
            <a:picLocks noChangeAspect="1"/>
          </p:cNvPicPr>
          <p:nvPr/>
        </p:nvPicPr>
        <p:blipFill>
          <a:blip r:embed="rId3"/>
          <a:stretch>
            <a:fillRect/>
          </a:stretch>
        </p:blipFill>
        <p:spPr>
          <a:xfrm>
            <a:off x="4587479" y="3082529"/>
            <a:ext cx="3925491" cy="2107406"/>
          </a:xfrm>
          <a:prstGeom prst="rect">
            <a:avLst/>
          </a:prstGeom>
        </p:spPr>
      </p:pic>
      <p:sp>
        <p:nvSpPr>
          <p:cNvPr id="2" name="Titel 1">
            <a:extLst>
              <a:ext uri="{FF2B5EF4-FFF2-40B4-BE49-F238E27FC236}">
                <a16:creationId xmlns:a16="http://schemas.microsoft.com/office/drawing/2014/main" id="{C9BCA433-2760-EF40-B140-72195A3EEED6}"/>
              </a:ext>
            </a:extLst>
          </p:cNvPr>
          <p:cNvSpPr>
            <a:spLocks noGrp="1"/>
          </p:cNvSpPr>
          <p:nvPr>
            <p:ph type="title"/>
          </p:nvPr>
        </p:nvSpPr>
        <p:spPr>
          <a:xfrm>
            <a:off x="965199" y="1760332"/>
            <a:ext cx="7517549" cy="643421"/>
          </a:xfrm>
        </p:spPr>
        <p:txBody>
          <a:bodyPr>
            <a:normAutofit fontScale="90000"/>
          </a:bodyPr>
          <a:lstStyle/>
          <a:p>
            <a:r>
              <a:rPr lang="nl-NL" sz="3000" dirty="0">
                <a:solidFill>
                  <a:srgbClr val="FFFFFF"/>
                </a:solidFill>
              </a:rPr>
              <a:t>Suiker is suiker </a:t>
            </a:r>
            <a:r>
              <a:rPr lang="nl-NL" sz="3000" dirty="0">
                <a:solidFill>
                  <a:srgbClr val="FFFFFF"/>
                </a:solidFill>
                <a:hlinkClick r:id="rId4"/>
              </a:rPr>
              <a:t>https://youtu.be/PXA1yLTMeAY</a:t>
            </a:r>
            <a:br>
              <a:rPr lang="nl-NL" sz="3000" dirty="0">
                <a:solidFill>
                  <a:srgbClr val="FFFFFF"/>
                </a:solidFill>
              </a:rPr>
            </a:br>
            <a:endParaRPr lang="nl-NL" sz="3000" dirty="0">
              <a:solidFill>
                <a:srgbClr val="FFFFFF"/>
              </a:solidFill>
            </a:endParaRPr>
          </a:p>
        </p:txBody>
      </p:sp>
    </p:spTree>
    <p:extLst>
      <p:ext uri="{BB962C8B-B14F-4D97-AF65-F5344CB8AC3E}">
        <p14:creationId xmlns:p14="http://schemas.microsoft.com/office/powerpoint/2010/main" val="331575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442170" y="1499385"/>
            <a:ext cx="3959556" cy="846051"/>
          </a:xfrm>
        </p:spPr>
        <p:txBody>
          <a:bodyPr anchor="ctr">
            <a:normAutofit/>
          </a:bodyPr>
          <a:lstStyle/>
          <a:p>
            <a:r>
              <a:rPr lang="nl-NL" sz="2550"/>
              <a:t>Eiwitten minimaal 0,8 gram per kg lichaamsgewicht </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69863"/>
            <a:ext cx="266397" cy="505095"/>
            <a:chOff x="0" y="823811"/>
            <a:chExt cx="355196" cy="673460"/>
          </a:xfrm>
        </p:grpSpPr>
        <p:sp>
          <p:nvSpPr>
            <p:cNvPr id="30"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3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4" y="2450116"/>
            <a:ext cx="373130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ijdelijke aanduiding voor inhoud 2"/>
          <p:cNvSpPr>
            <a:spLocks noGrp="1"/>
          </p:cNvSpPr>
          <p:nvPr>
            <p:ph idx="1"/>
          </p:nvPr>
        </p:nvSpPr>
        <p:spPr>
          <a:xfrm>
            <a:off x="443039" y="2605129"/>
            <a:ext cx="3958550" cy="2984689"/>
          </a:xfrm>
        </p:spPr>
        <p:txBody>
          <a:bodyPr anchor="ctr">
            <a:normAutofit/>
          </a:bodyPr>
          <a:lstStyle/>
          <a:p>
            <a:r>
              <a:rPr lang="nl-NL" sz="1050" dirty="0"/>
              <a:t>Bouwstof voor het lichaam.</a:t>
            </a:r>
          </a:p>
          <a:p>
            <a:r>
              <a:rPr lang="nl-NL" sz="1050" dirty="0"/>
              <a:t>Herstel en opbouw van spieren en (bot)weefsel.</a:t>
            </a:r>
          </a:p>
          <a:p>
            <a:r>
              <a:rPr lang="nl-NL" sz="1050" dirty="0"/>
              <a:t>Spelen een belangrijke rol bij diverse fysiologische processen.</a:t>
            </a:r>
          </a:p>
          <a:p>
            <a:r>
              <a:rPr lang="nl-NL" sz="1050" dirty="0"/>
              <a:t>Eiwitten geven sneller een verzadigd gevoel.</a:t>
            </a:r>
          </a:p>
          <a:p>
            <a:r>
              <a:rPr lang="nl-NL" sz="1050" dirty="0"/>
              <a:t>Groepen mensen die meer eiwitten nodig hebben.</a:t>
            </a:r>
          </a:p>
          <a:p>
            <a:r>
              <a:rPr lang="nl-NL" sz="1050" dirty="0"/>
              <a:t>Ketens van aminozuren</a:t>
            </a:r>
          </a:p>
          <a:p>
            <a:r>
              <a:rPr lang="nl-NL" sz="1050" dirty="0"/>
              <a:t>Essentiele aminozuren alleen uit voedsel </a:t>
            </a:r>
          </a:p>
          <a:p>
            <a:r>
              <a:rPr lang="nl-NL" sz="1050" dirty="0"/>
              <a:t>Niet essentiële kan het lichaam zelf maken </a:t>
            </a:r>
          </a:p>
          <a:p>
            <a:r>
              <a:rPr lang="nl-NL" sz="1050" dirty="0"/>
              <a:t>Biologische waarde eiwitten.</a:t>
            </a:r>
          </a:p>
          <a:p>
            <a:r>
              <a:rPr lang="nl-NL" sz="1050" dirty="0"/>
              <a:t>Plantaardige en dierlijke eiwitten</a:t>
            </a:r>
          </a:p>
          <a:p>
            <a:r>
              <a:rPr lang="nl-NL" sz="1050" b="1" dirty="0"/>
              <a:t>4 kcal per gram</a:t>
            </a:r>
          </a:p>
          <a:p>
            <a:endParaRPr lang="nl-NL" sz="1050" dirty="0"/>
          </a:p>
          <a:p>
            <a:endParaRPr lang="nl-NL" sz="1050" dirty="0"/>
          </a:p>
          <a:p>
            <a:endParaRPr lang="nl-NL" sz="1050" dirty="0"/>
          </a:p>
        </p:txBody>
      </p:sp>
      <p:sp>
        <p:nvSpPr>
          <p:cNvPr id="33"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1125336"/>
            <a:ext cx="3634116" cy="2192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804" y="1293669"/>
            <a:ext cx="2833601" cy="1889067"/>
          </a:xfrm>
          <a:prstGeom prst="rect">
            <a:avLst/>
          </a:prstGeom>
        </p:spPr>
      </p:pic>
      <p:sp>
        <p:nvSpPr>
          <p:cNvPr id="35" name="Rectangle 2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486360"/>
            <a:ext cx="3634116" cy="2192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7" name="Afbeelding 6" descr="Afbeelding met tafel&#10;&#10;Automatisch gegenereerde beschrijving">
            <a:extLst>
              <a:ext uri="{FF2B5EF4-FFF2-40B4-BE49-F238E27FC236}">
                <a16:creationId xmlns:a16="http://schemas.microsoft.com/office/drawing/2014/main" id="{B9FCD839-852E-6A4F-AB90-0623A7ACDDEB}"/>
              </a:ext>
            </a:extLst>
          </p:cNvPr>
          <p:cNvPicPr>
            <a:picLocks noChangeAspect="1"/>
          </p:cNvPicPr>
          <p:nvPr/>
        </p:nvPicPr>
        <p:blipFill>
          <a:blip r:embed="rId3"/>
          <a:stretch>
            <a:fillRect/>
          </a:stretch>
        </p:blipFill>
        <p:spPr>
          <a:xfrm>
            <a:off x="5628064" y="3638171"/>
            <a:ext cx="2665683" cy="1889067"/>
          </a:xfrm>
          <a:prstGeom prst="rect">
            <a:avLst/>
          </a:prstGeom>
        </p:spPr>
      </p:pic>
    </p:spTree>
    <p:extLst>
      <p:ext uri="{BB962C8B-B14F-4D97-AF65-F5344CB8AC3E}">
        <p14:creationId xmlns:p14="http://schemas.microsoft.com/office/powerpoint/2010/main" val="419304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10935" y="1329200"/>
            <a:ext cx="4817137" cy="1257452"/>
          </a:xfrm>
        </p:spPr>
        <p:txBody>
          <a:bodyPr>
            <a:normAutofit/>
          </a:bodyPr>
          <a:lstStyle/>
          <a:p>
            <a:r>
              <a:rPr lang="nl-NL" sz="2775" dirty="0"/>
              <a:t>Vetten 20%</a:t>
            </a:r>
            <a:r>
              <a:rPr lang="en-US" sz="2775" dirty="0"/>
              <a:t>-</a:t>
            </a:r>
            <a:r>
              <a:rPr lang="nl-NL" sz="2775" dirty="0"/>
              <a:t>40% (20-35% gewichtsafname)</a:t>
            </a:r>
            <a:br>
              <a:rPr lang="nl-NL" sz="2775" dirty="0"/>
            </a:br>
            <a:r>
              <a:rPr lang="nl-NL" sz="2775" dirty="0"/>
              <a:t>waarvan verzadigd vet max. 10%</a:t>
            </a:r>
          </a:p>
        </p:txBody>
      </p:sp>
      <p:sp>
        <p:nvSpPr>
          <p:cNvPr id="24" name="Rectangle 23">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477006" cy="5143500"/>
          </a:xfrm>
          <a:prstGeom prst="rect">
            <a:avLst/>
          </a:prstGeom>
          <a:solidFill>
            <a:srgbClr val="303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1276806"/>
            <a:ext cx="2750058"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254" r="3" b="813"/>
          <a:stretch/>
        </p:blipFill>
        <p:spPr>
          <a:xfrm>
            <a:off x="486918" y="1399032"/>
            <a:ext cx="2503170" cy="4059936"/>
          </a:xfrm>
          <a:prstGeom prst="rect">
            <a:avLst/>
          </a:prstGeom>
          <a:effectLst/>
        </p:spPr>
      </p:pic>
      <p:sp>
        <p:nvSpPr>
          <p:cNvPr id="3" name="Tijdelijke aanduiding voor inhoud 2"/>
          <p:cNvSpPr>
            <a:spLocks noGrp="1"/>
          </p:cNvSpPr>
          <p:nvPr>
            <p:ph idx="1"/>
          </p:nvPr>
        </p:nvSpPr>
        <p:spPr>
          <a:xfrm>
            <a:off x="3910936" y="2686051"/>
            <a:ext cx="4817136" cy="2839064"/>
          </a:xfrm>
        </p:spPr>
        <p:txBody>
          <a:bodyPr>
            <a:normAutofit/>
          </a:bodyPr>
          <a:lstStyle/>
          <a:p>
            <a:r>
              <a:rPr lang="nl-NL" sz="1500" dirty="0"/>
              <a:t>Leverancier van voedingsstoffen en essentiële vetzuren                                   (vitamine A,D,E omega 3 en 6).</a:t>
            </a:r>
          </a:p>
          <a:p>
            <a:r>
              <a:rPr lang="nl-NL" sz="1500" dirty="0"/>
              <a:t>Opbouw cellen.</a:t>
            </a:r>
          </a:p>
          <a:p>
            <a:r>
              <a:rPr lang="nl-NL" sz="1500" dirty="0"/>
              <a:t>Isolatie.</a:t>
            </a:r>
          </a:p>
          <a:p>
            <a:r>
              <a:rPr lang="nl-NL" sz="1500" dirty="0"/>
              <a:t>Langere verzadiging door langer in de maag.</a:t>
            </a:r>
          </a:p>
          <a:p>
            <a:r>
              <a:rPr lang="nl-NL" sz="1500" dirty="0"/>
              <a:t>Verzadigde (V van verkeerd) en onverzadigde vetten (O van oké)</a:t>
            </a:r>
          </a:p>
          <a:p>
            <a:r>
              <a:rPr lang="nl-NL" sz="1500" dirty="0"/>
              <a:t>Levert meer kilocalorieën namelijk </a:t>
            </a:r>
            <a:r>
              <a:rPr lang="nl-NL" sz="1500" b="1" dirty="0"/>
              <a:t>9 kcal per gram</a:t>
            </a:r>
          </a:p>
          <a:p>
            <a:endParaRPr lang="nl-NL" sz="1500" dirty="0"/>
          </a:p>
        </p:txBody>
      </p:sp>
    </p:spTree>
    <p:extLst>
      <p:ext uri="{BB962C8B-B14F-4D97-AF65-F5344CB8AC3E}">
        <p14:creationId xmlns:p14="http://schemas.microsoft.com/office/powerpoint/2010/main" val="33185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160B3CE-4749-264D-B084-1CE52EF5EB83}"/>
              </a:ext>
            </a:extLst>
          </p:cNvPr>
          <p:cNvSpPr>
            <a:spLocks noGrp="1"/>
          </p:cNvSpPr>
          <p:nvPr>
            <p:ph type="title"/>
          </p:nvPr>
        </p:nvSpPr>
        <p:spPr>
          <a:xfrm>
            <a:off x="647271" y="1012004"/>
            <a:ext cx="2562119" cy="4795408"/>
          </a:xfrm>
        </p:spPr>
        <p:txBody>
          <a:bodyPr>
            <a:normAutofit/>
          </a:bodyPr>
          <a:lstStyle/>
          <a:p>
            <a:r>
              <a:rPr lang="nl-NL" dirty="0">
                <a:solidFill>
                  <a:srgbClr val="FFFFFF"/>
                </a:solidFill>
              </a:rPr>
              <a:t>Leerdoelen vandaag</a:t>
            </a:r>
          </a:p>
        </p:txBody>
      </p:sp>
      <p:graphicFrame>
        <p:nvGraphicFramePr>
          <p:cNvPr id="5" name="Tijdelijke aanduiding voor inhoud 2">
            <a:extLst>
              <a:ext uri="{FF2B5EF4-FFF2-40B4-BE49-F238E27FC236}">
                <a16:creationId xmlns:a16="http://schemas.microsoft.com/office/drawing/2014/main" id="{DAECB17F-6B66-4996-A0CF-3E8650FE74FF}"/>
              </a:ext>
            </a:extLst>
          </p:cNvPr>
          <p:cNvGraphicFramePr>
            <a:graphicFrameLocks noGrp="1"/>
          </p:cNvGraphicFramePr>
          <p:nvPr>
            <p:ph idx="1"/>
            <p:extLst>
              <p:ext uri="{D42A27DB-BD31-4B8C-83A1-F6EECF244321}">
                <p14:modId xmlns:p14="http://schemas.microsoft.com/office/powerpoint/2010/main" val="203632286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2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33241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el 1"/>
          <p:cNvSpPr>
            <a:spLocks noGrp="1"/>
          </p:cNvSpPr>
          <p:nvPr>
            <p:ph type="title"/>
          </p:nvPr>
        </p:nvSpPr>
        <p:spPr>
          <a:xfrm>
            <a:off x="394555" y="4424729"/>
            <a:ext cx="8354891" cy="697835"/>
          </a:xfrm>
        </p:spPr>
        <p:txBody>
          <a:bodyPr vert="horz" lIns="68580" tIns="34290" rIns="68580" bIns="34290" rtlCol="0" anchor="b">
            <a:normAutofit/>
          </a:bodyPr>
          <a:lstStyle/>
          <a:p>
            <a:pPr algn="ctr"/>
            <a:r>
              <a:rPr lang="en-US" sz="4050">
                <a:solidFill>
                  <a:srgbClr val="FFFFFF"/>
                </a:solidFill>
              </a:rPr>
              <a:t>LDL &amp; HDL</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030" y="1112695"/>
            <a:ext cx="8622616" cy="2948934"/>
          </a:xfrm>
          <a:prstGeom prst="rect">
            <a:avLst/>
          </a:prstGeom>
        </p:spPr>
      </p:pic>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16126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98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1098133"/>
            <a:ext cx="5380685"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616137" y="1337448"/>
            <a:ext cx="4653738" cy="1008731"/>
          </a:xfrm>
        </p:spPr>
        <p:txBody>
          <a:bodyPr>
            <a:normAutofit/>
          </a:bodyPr>
          <a:lstStyle/>
          <a:p>
            <a:r>
              <a:rPr lang="nl-NL" sz="3000"/>
              <a:t>Alcohol</a:t>
            </a:r>
          </a:p>
        </p:txBody>
      </p:sp>
      <p:sp>
        <p:nvSpPr>
          <p:cNvPr id="5" name="Tijdelijke aanduiding voor inhoud 4"/>
          <p:cNvSpPr>
            <a:spLocks noGrp="1"/>
          </p:cNvSpPr>
          <p:nvPr>
            <p:ph idx="1"/>
          </p:nvPr>
        </p:nvSpPr>
        <p:spPr>
          <a:xfrm>
            <a:off x="616136" y="2448572"/>
            <a:ext cx="4653738" cy="2720188"/>
          </a:xfrm>
        </p:spPr>
        <p:txBody>
          <a:bodyPr>
            <a:normAutofit/>
          </a:bodyPr>
          <a:lstStyle/>
          <a:p>
            <a:r>
              <a:rPr lang="nl-NL" sz="1800" dirty="0"/>
              <a:t>1 gram alcohol levert 7 kilocalorieën.  </a:t>
            </a:r>
          </a:p>
          <a:p>
            <a:r>
              <a:rPr lang="nl-NL" sz="1800" dirty="0"/>
              <a:t>Een glas alcoholische drank bevat ongeveer 12 ml alcohol. Dat is ongeveer 10 gram. </a:t>
            </a:r>
          </a:p>
          <a:p>
            <a:r>
              <a:rPr lang="nl-NL" sz="1800" dirty="0"/>
              <a:t>Geen voedingsstof, maar kan wel worden opgeslagen in vet.</a:t>
            </a:r>
          </a:p>
          <a:p>
            <a:r>
              <a:rPr lang="nl-NL" sz="1800" dirty="0"/>
              <a:t>Stel op zaterdagavond worden 4 wijntjes gedronken. Hoeveel kcal is dit?</a:t>
            </a:r>
          </a:p>
        </p:txBody>
      </p:sp>
      <p:pic>
        <p:nvPicPr>
          <p:cNvPr id="6" name="Afbeelding 5"/>
          <p:cNvPicPr>
            <a:picLocks noChangeAspect="1"/>
          </p:cNvPicPr>
          <p:nvPr/>
        </p:nvPicPr>
        <p:blipFill rotWithShape="1">
          <a:blip r:embed="rId2"/>
          <a:srcRect l="15805" r="13021" b="2"/>
          <a:stretch/>
        </p:blipFill>
        <p:spPr>
          <a:xfrm>
            <a:off x="5872164" y="1087432"/>
            <a:ext cx="3031807" cy="1714500"/>
          </a:xfrm>
          <a:prstGeom prst="rect">
            <a:avLst/>
          </a:prstGeom>
        </p:spPr>
      </p:pic>
      <p:pic>
        <p:nvPicPr>
          <p:cNvPr id="3" name="Afbeelding 2"/>
          <p:cNvPicPr>
            <a:picLocks noChangeAspect="1"/>
          </p:cNvPicPr>
          <p:nvPr/>
        </p:nvPicPr>
        <p:blipFill rotWithShape="1">
          <a:blip r:embed="rId3"/>
          <a:srcRect l="5124" r="29035" b="-2"/>
          <a:stretch/>
        </p:blipFill>
        <p:spPr>
          <a:xfrm>
            <a:off x="5872163" y="2978944"/>
            <a:ext cx="3031808" cy="2541746"/>
          </a:xfrm>
          <a:prstGeom prst="rect">
            <a:avLst/>
          </a:prstGeom>
        </p:spPr>
      </p:pic>
    </p:spTree>
    <p:extLst>
      <p:ext uri="{BB962C8B-B14F-4D97-AF65-F5344CB8AC3E}">
        <p14:creationId xmlns:p14="http://schemas.microsoft.com/office/powerpoint/2010/main" val="266887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482600" y="2032097"/>
            <a:ext cx="8178799" cy="3680459"/>
          </a:xfrm>
          <a:prstGeom prst="rect">
            <a:avLst/>
          </a:prstGeom>
        </p:spPr>
      </p:pic>
      <p:sp>
        <p:nvSpPr>
          <p:cNvPr id="3" name="Rechthoek 2">
            <a:extLst>
              <a:ext uri="{FF2B5EF4-FFF2-40B4-BE49-F238E27FC236}">
                <a16:creationId xmlns:a16="http://schemas.microsoft.com/office/drawing/2014/main" id="{A76AB82C-6033-7C44-8FA1-7C03CB7026F7}"/>
              </a:ext>
            </a:extLst>
          </p:cNvPr>
          <p:cNvSpPr/>
          <p:nvPr/>
        </p:nvSpPr>
        <p:spPr>
          <a:xfrm>
            <a:off x="2843808" y="5762766"/>
            <a:ext cx="2008114" cy="584775"/>
          </a:xfrm>
          <a:prstGeom prst="rect">
            <a:avLst/>
          </a:prstGeom>
        </p:spPr>
        <p:txBody>
          <a:bodyPr wrap="none">
            <a:spAutoFit/>
          </a:bodyPr>
          <a:lstStyle/>
          <a:p>
            <a:pPr>
              <a:spcAft>
                <a:spcPts val="600"/>
              </a:spcAft>
            </a:pPr>
            <a:r>
              <a:rPr lang="nl-NL" sz="1350" dirty="0">
                <a:hlinkClick r:id="rId4"/>
              </a:rPr>
              <a:t>Filmpje beweegrichtlijnen</a:t>
            </a:r>
            <a:endParaRPr lang="nl-NL" sz="1350" dirty="0"/>
          </a:p>
          <a:p>
            <a:pPr>
              <a:spcAft>
                <a:spcPts val="600"/>
              </a:spcAft>
            </a:pPr>
            <a:endParaRPr lang="nl-NL" sz="1350" dirty="0"/>
          </a:p>
        </p:txBody>
      </p:sp>
    </p:spTree>
    <p:extLst>
      <p:ext uri="{BB962C8B-B14F-4D97-AF65-F5344CB8AC3E}">
        <p14:creationId xmlns:p14="http://schemas.microsoft.com/office/powerpoint/2010/main" val="407478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Metabolic</a:t>
            </a:r>
            <a:r>
              <a:rPr lang="nl-NL" dirty="0"/>
              <a:t> Equivalent of </a:t>
            </a:r>
            <a:r>
              <a:rPr lang="nl-NL" dirty="0" err="1"/>
              <a:t>Task</a:t>
            </a:r>
            <a:r>
              <a:rPr lang="nl-NL" dirty="0"/>
              <a:t>(MET)-waarde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3445" y="1829966"/>
            <a:ext cx="5374433" cy="3660006"/>
          </a:xfrm>
        </p:spPr>
      </p:pic>
    </p:spTree>
    <p:extLst>
      <p:ext uri="{BB962C8B-B14F-4D97-AF65-F5344CB8AC3E}">
        <p14:creationId xmlns:p14="http://schemas.microsoft.com/office/powerpoint/2010/main" val="1991238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365125"/>
            <a:ext cx="7886700" cy="1325563"/>
          </a:xfrm>
        </p:spPr>
        <p:txBody>
          <a:bodyPr>
            <a:normAutofit/>
          </a:bodyPr>
          <a:lstStyle/>
          <a:p>
            <a:r>
              <a:rPr lang="nl-NL" sz="4700"/>
              <a:t>Casus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28650" y="1929384"/>
            <a:ext cx="7886700" cy="4251960"/>
          </a:xfrm>
        </p:spPr>
        <p:txBody>
          <a:bodyPr>
            <a:normAutofit/>
          </a:bodyPr>
          <a:lstStyle/>
          <a:p>
            <a:pPr marL="0" indent="0">
              <a:buNone/>
            </a:pPr>
            <a:r>
              <a:rPr lang="nl-NL" sz="1900" dirty="0"/>
              <a:t>Vrouw van 24 jaar werkt zittend achter het bureau. Gaat iedere dag met de auto naar de trein. Daar eet ze een appel of een peperkoek(snelle Jelle). Loopt daarna naar kantoor. Neem de lift naar de 6e verdieping. </a:t>
            </a:r>
          </a:p>
          <a:p>
            <a:pPr marL="0" indent="0">
              <a:buNone/>
            </a:pPr>
            <a:r>
              <a:rPr lang="nl-NL" sz="1900" dirty="0"/>
              <a:t>Om 9 uur komt ze op haar werk en ze eet achter haar computer haar lunch op. Haar ontbijt vergeet ze regelmatig. Gaat elk uur naar het koffiezetapparaat een kop koffie met 1 suikerklontje. En ze heeft een zak snoep in haar la. </a:t>
            </a:r>
          </a:p>
          <a:p>
            <a:pPr marL="0" indent="0">
              <a:buNone/>
            </a:pPr>
            <a:r>
              <a:rPr lang="nl-NL" sz="1900" dirty="0"/>
              <a:t>Om 17 uur gaat ze op dezelfde manier naar huis. Gooit een pizza in de oven. Laat de hond nog even uit en valt op de bank en kijkt haar favoriete tv programma en drinkt 2 glazen ice tea. </a:t>
            </a:r>
          </a:p>
          <a:p>
            <a:pPr marL="0" indent="0">
              <a:buNone/>
            </a:pPr>
            <a:r>
              <a:rPr lang="nl-NL" sz="1900" dirty="0"/>
              <a:t>Ze komt bij jou omdat ze een gezondere </a:t>
            </a:r>
            <a:r>
              <a:rPr lang="nl-NL" sz="1900" dirty="0" err="1"/>
              <a:t>leefstyle</a:t>
            </a:r>
            <a:r>
              <a:rPr lang="nl-NL" sz="1900" dirty="0"/>
              <a:t> wilt aannemen. O ja ….. Ze heeft last van obstipatie!</a:t>
            </a:r>
            <a:br>
              <a:rPr lang="nl-NL" sz="1900" dirty="0"/>
            </a:br>
            <a:r>
              <a:rPr lang="nl-NL" sz="1900" dirty="0"/>
              <a:t>Welke adviezen zou jij geven?</a:t>
            </a:r>
          </a:p>
        </p:txBody>
      </p:sp>
    </p:spTree>
    <p:extLst>
      <p:ext uri="{BB962C8B-B14F-4D97-AF65-F5344CB8AC3E}">
        <p14:creationId xmlns:p14="http://schemas.microsoft.com/office/powerpoint/2010/main" val="306877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E1AE87C-EC0C-0248-8F37-36314CFC1F48}"/>
              </a:ext>
            </a:extLst>
          </p:cNvPr>
          <p:cNvSpPr>
            <a:spLocks noGrp="1"/>
          </p:cNvSpPr>
          <p:nvPr>
            <p:ph type="title"/>
          </p:nvPr>
        </p:nvSpPr>
        <p:spPr>
          <a:xfrm>
            <a:off x="484394" y="4690067"/>
            <a:ext cx="8179546" cy="503655"/>
          </a:xfrm>
          <a:noFill/>
        </p:spPr>
        <p:txBody>
          <a:bodyPr vert="horz" lIns="68580" tIns="34290" rIns="68580" bIns="34290" rtlCol="0" anchor="ctr">
            <a:normAutofit/>
          </a:bodyPr>
          <a:lstStyle/>
          <a:p>
            <a:pPr algn="ctr"/>
            <a:r>
              <a:rPr lang="en-US" sz="3075"/>
              <a:t>Even terug naar de basis</a:t>
            </a:r>
          </a:p>
        </p:txBody>
      </p:sp>
      <p:sp>
        <p:nvSpPr>
          <p:cNvPr id="19" name="Rectangle 12">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1"/>
            <a:ext cx="9144002" cy="361685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2" y="1337318"/>
            <a:ext cx="6137157" cy="2910833"/>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pic>
        <p:nvPicPr>
          <p:cNvPr id="8" name="Tijdelijke aanduiding voor inhoud 7" descr="Afbeelding met tafel&#10;&#10;Automatisch gegenereerde beschrijving">
            <a:extLst>
              <a:ext uri="{FF2B5EF4-FFF2-40B4-BE49-F238E27FC236}">
                <a16:creationId xmlns:a16="http://schemas.microsoft.com/office/drawing/2014/main" id="{B21C37A9-A35D-AD40-8DCA-215722357FEC}"/>
              </a:ext>
            </a:extLst>
          </p:cNvPr>
          <p:cNvPicPr>
            <a:picLocks noGrp="1" noChangeAspect="1"/>
          </p:cNvPicPr>
          <p:nvPr>
            <p:ph idx="1"/>
          </p:nvPr>
        </p:nvPicPr>
        <p:blipFill rotWithShape="1">
          <a:blip r:embed="rId2"/>
          <a:srcRect t="6470" r="1" b="6471"/>
          <a:stretch/>
        </p:blipFill>
        <p:spPr>
          <a:xfrm>
            <a:off x="1627522" y="1460754"/>
            <a:ext cx="5888957" cy="2666007"/>
          </a:xfrm>
          <a:prstGeom prst="rect">
            <a:avLst/>
          </a:prstGeom>
          <a:effectLst/>
        </p:spPr>
      </p:pic>
    </p:spTree>
    <p:extLst>
      <p:ext uri="{BB962C8B-B14F-4D97-AF65-F5344CB8AC3E}">
        <p14:creationId xmlns:p14="http://schemas.microsoft.com/office/powerpoint/2010/main" val="81682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482600" y="321734"/>
            <a:ext cx="8178799" cy="1135737"/>
          </a:xfrm>
        </p:spPr>
        <p:txBody>
          <a:bodyPr>
            <a:normAutofit/>
          </a:bodyPr>
          <a:lstStyle/>
          <a:p>
            <a:r>
              <a:rPr lang="nl-NL" sz="3100"/>
              <a:t>Dagelijkse energiebehoefte</a:t>
            </a:r>
          </a:p>
        </p:txBody>
      </p:sp>
      <p:sp>
        <p:nvSpPr>
          <p:cNvPr id="3" name="Tijdelijke aanduiding voor inhoud 2"/>
          <p:cNvSpPr>
            <a:spLocks noGrp="1"/>
          </p:cNvSpPr>
          <p:nvPr>
            <p:ph idx="1"/>
          </p:nvPr>
        </p:nvSpPr>
        <p:spPr>
          <a:xfrm>
            <a:off x="482601" y="1782981"/>
            <a:ext cx="3006288" cy="4393982"/>
          </a:xfrm>
        </p:spPr>
        <p:txBody>
          <a:bodyPr>
            <a:normAutofit/>
          </a:bodyPr>
          <a:lstStyle/>
          <a:p>
            <a:pPr marL="0" indent="0" fontAlgn="base">
              <a:buNone/>
            </a:pPr>
            <a:r>
              <a:rPr lang="nl-NL" sz="1300" i="1" dirty="0"/>
              <a:t>Energiebehoefte bepalen</a:t>
            </a:r>
          </a:p>
          <a:p>
            <a:pPr marL="0" indent="0" fontAlgn="base">
              <a:buNone/>
            </a:pPr>
            <a:endParaRPr lang="nl-NL" sz="1300" i="1" dirty="0"/>
          </a:p>
          <a:p>
            <a:pPr marL="0" indent="0" fontAlgn="base">
              <a:buNone/>
            </a:pPr>
            <a:r>
              <a:rPr lang="nl-NL" sz="1300" i="1" dirty="0"/>
              <a:t>De energiebehoefte (de hoeveelheid kilocalorieën je nodig hebt op een dag) is opgebouwd uit de volgende onderdelen (2):</a:t>
            </a:r>
          </a:p>
          <a:p>
            <a:pPr marL="0" indent="0" fontAlgn="base">
              <a:buNone/>
            </a:pPr>
            <a:r>
              <a:rPr lang="nl-NL" sz="1300" i="1" dirty="0"/>
              <a:t>Ruststofwisseling/basaalmetabolisme: de hoeveelheid kilocalorieën die het lichaam gebruikt in rust (dus zonder beweging);</a:t>
            </a:r>
          </a:p>
          <a:p>
            <a:pPr marL="0" indent="0" fontAlgn="base">
              <a:buNone/>
            </a:pPr>
            <a:r>
              <a:rPr lang="nl-NL" sz="1300" i="1" dirty="0"/>
              <a:t>Het effect van bewegen: energie die je gebruikt om te kunnen bewegen;</a:t>
            </a:r>
          </a:p>
          <a:p>
            <a:pPr marL="0" indent="0" fontAlgn="base">
              <a:buNone/>
            </a:pPr>
            <a:r>
              <a:rPr lang="nl-NL" sz="1300" i="1" dirty="0"/>
              <a:t>het thermisch effect van voeding: de energie die nodig voor het verteren en omzetten van voeding en voedingsstoffen;</a:t>
            </a:r>
          </a:p>
          <a:p>
            <a:pPr marL="0" indent="0" fontAlgn="base">
              <a:buNone/>
            </a:pPr>
            <a:endParaRPr lang="nl-NL" sz="1300" i="1" dirty="0"/>
          </a:p>
          <a:p>
            <a:pPr marL="0" indent="0" fontAlgn="base">
              <a:buNone/>
            </a:pPr>
            <a:endParaRPr lang="nl-NL" sz="1300" dirty="0"/>
          </a:p>
          <a:p>
            <a:endParaRPr lang="nl-NL" sz="1300" dirty="0"/>
          </a:p>
        </p:txBody>
      </p:sp>
      <p:grpSp>
        <p:nvGrpSpPr>
          <p:cNvPr id="36" name="Group 3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37" name="Rectangle 3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41" name="Isosceles Triangle 4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Afbeelding 4"/>
          <p:cNvPicPr>
            <a:picLocks noChangeAspect="1"/>
          </p:cNvPicPr>
          <p:nvPr/>
        </p:nvPicPr>
        <p:blipFill>
          <a:blip r:embed="rId3"/>
          <a:stretch>
            <a:fillRect/>
          </a:stretch>
        </p:blipFill>
        <p:spPr>
          <a:xfrm>
            <a:off x="3971490" y="2821289"/>
            <a:ext cx="2285274" cy="2285274"/>
          </a:xfrm>
          <a:prstGeom prst="rect">
            <a:avLst/>
          </a:prstGeom>
        </p:spPr>
      </p:pic>
      <p:pic>
        <p:nvPicPr>
          <p:cNvPr id="4" name="Afbeelding 3">
            <a:extLst>
              <a:ext uri="{FF2B5EF4-FFF2-40B4-BE49-F238E27FC236}">
                <a16:creationId xmlns:a16="http://schemas.microsoft.com/office/drawing/2014/main" id="{685E772D-9856-C346-AA05-49AC582C3719}"/>
              </a:ext>
            </a:extLst>
          </p:cNvPr>
          <p:cNvPicPr>
            <a:picLocks noChangeAspect="1"/>
          </p:cNvPicPr>
          <p:nvPr/>
        </p:nvPicPr>
        <p:blipFill>
          <a:blip r:embed="rId4"/>
          <a:stretch>
            <a:fillRect/>
          </a:stretch>
        </p:blipFill>
        <p:spPr>
          <a:xfrm>
            <a:off x="6376124" y="2088862"/>
            <a:ext cx="2285275" cy="3746352"/>
          </a:xfrm>
          <a:prstGeom prst="rect">
            <a:avLst/>
          </a:prstGeom>
        </p:spPr>
      </p:pic>
    </p:spTree>
    <p:extLst>
      <p:ext uri="{BB962C8B-B14F-4D97-AF65-F5344CB8AC3E}">
        <p14:creationId xmlns:p14="http://schemas.microsoft.com/office/powerpoint/2010/main" val="9053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F095B-D51B-EE41-A507-A9FA13B48749}"/>
              </a:ext>
            </a:extLst>
          </p:cNvPr>
          <p:cNvSpPr>
            <a:spLocks noGrp="1"/>
          </p:cNvSpPr>
          <p:nvPr>
            <p:ph type="title"/>
          </p:nvPr>
        </p:nvSpPr>
        <p:spPr/>
        <p:txBody>
          <a:bodyPr/>
          <a:lstStyle/>
          <a:p>
            <a:r>
              <a:rPr lang="nl-NL" dirty="0"/>
              <a:t>Hoe bereken je hoeveel iemand nodig heeft?</a:t>
            </a:r>
          </a:p>
        </p:txBody>
      </p:sp>
      <p:sp>
        <p:nvSpPr>
          <p:cNvPr id="3" name="Tijdelijke aanduiding voor inhoud 2">
            <a:extLst>
              <a:ext uri="{FF2B5EF4-FFF2-40B4-BE49-F238E27FC236}">
                <a16:creationId xmlns:a16="http://schemas.microsoft.com/office/drawing/2014/main" id="{141D6CF7-5E85-E643-99EE-66639DF7CA00}"/>
              </a:ext>
            </a:extLst>
          </p:cNvPr>
          <p:cNvSpPr>
            <a:spLocks noGrp="1"/>
          </p:cNvSpPr>
          <p:nvPr>
            <p:ph idx="1"/>
          </p:nvPr>
        </p:nvSpPr>
        <p:spPr/>
        <p:txBody>
          <a:bodyPr>
            <a:normAutofit/>
          </a:bodyPr>
          <a:lstStyle/>
          <a:p>
            <a:pPr marL="0" indent="0">
              <a:buNone/>
            </a:pPr>
            <a:r>
              <a:rPr lang="nl-NL" dirty="0"/>
              <a:t>Harris en Benedict (herzien door Roza en </a:t>
            </a:r>
            <a:r>
              <a:rPr lang="nl-NL" dirty="0" err="1"/>
              <a:t>Shizgal</a:t>
            </a:r>
            <a:r>
              <a:rPr lang="nl-NL" dirty="0"/>
              <a:t>):</a:t>
            </a:r>
          </a:p>
          <a:p>
            <a:r>
              <a:rPr lang="nl-NL" b="1" dirty="0"/>
              <a:t>Mannen:</a:t>
            </a:r>
            <a:br>
              <a:rPr lang="nl-NL" dirty="0"/>
            </a:br>
            <a:r>
              <a:rPr lang="nl-NL" dirty="0"/>
              <a:t>88,362 + (13,397 x </a:t>
            </a:r>
            <a:r>
              <a:rPr lang="nl-NL" i="1" dirty="0"/>
              <a:t>gewicht in kilogrammen</a:t>
            </a:r>
            <a:r>
              <a:rPr lang="nl-NL" dirty="0"/>
              <a:t>) + (4,799 x </a:t>
            </a:r>
            <a:r>
              <a:rPr lang="nl-NL" i="1" dirty="0"/>
              <a:t>lichaamslengte in centimeters)</a:t>
            </a:r>
            <a:r>
              <a:rPr lang="nl-NL" dirty="0"/>
              <a:t> – (5,677 </a:t>
            </a:r>
            <a:r>
              <a:rPr lang="nl-NL" i="1" dirty="0"/>
              <a:t>x leeftijd in jaren</a:t>
            </a:r>
            <a:r>
              <a:rPr lang="nl-NL" dirty="0"/>
              <a:t>) = energieverbruik in rust ook wel BMR Basal </a:t>
            </a:r>
            <a:r>
              <a:rPr lang="nl-NL" dirty="0" err="1"/>
              <a:t>Metabolic</a:t>
            </a:r>
            <a:r>
              <a:rPr lang="nl-NL" dirty="0"/>
              <a:t> </a:t>
            </a:r>
            <a:r>
              <a:rPr lang="nl-NL" dirty="0" err="1"/>
              <a:t>Rate</a:t>
            </a:r>
            <a:endParaRPr lang="nl-NL" dirty="0"/>
          </a:p>
          <a:p>
            <a:r>
              <a:rPr lang="nl-NL" b="1" dirty="0"/>
              <a:t>Vrouwen:</a:t>
            </a:r>
            <a:br>
              <a:rPr lang="nl-NL" dirty="0"/>
            </a:br>
            <a:r>
              <a:rPr lang="nl-NL" dirty="0"/>
              <a:t>447,593 + (9,247 x </a:t>
            </a:r>
            <a:r>
              <a:rPr lang="nl-NL" i="1" dirty="0"/>
              <a:t>gewicht in kilogrammen</a:t>
            </a:r>
            <a:r>
              <a:rPr lang="nl-NL" dirty="0"/>
              <a:t>) + (3,098 x </a:t>
            </a:r>
            <a:r>
              <a:rPr lang="nl-NL" i="1" dirty="0"/>
              <a:t>lengte in centimeters) </a:t>
            </a:r>
            <a:r>
              <a:rPr lang="nl-NL" dirty="0"/>
              <a:t>– (4,330 </a:t>
            </a:r>
            <a:r>
              <a:rPr lang="nl-NL" i="1" dirty="0"/>
              <a:t>x leeftijd in jaren</a:t>
            </a:r>
            <a:r>
              <a:rPr lang="nl-NL" dirty="0"/>
              <a:t>) = energieverbruik in rust ook wel BMR Basal </a:t>
            </a:r>
            <a:r>
              <a:rPr lang="nl-NL" dirty="0" err="1"/>
              <a:t>Metabolic</a:t>
            </a:r>
            <a:r>
              <a:rPr lang="nl-NL" dirty="0"/>
              <a:t> </a:t>
            </a:r>
            <a:r>
              <a:rPr lang="nl-NL" dirty="0" err="1"/>
              <a:t>Rate</a:t>
            </a:r>
            <a:endParaRPr lang="nl-NL" dirty="0"/>
          </a:p>
          <a:p>
            <a:pPr marL="0" indent="0">
              <a:buNone/>
            </a:pPr>
            <a:r>
              <a:rPr lang="nl-NL" dirty="0"/>
              <a:t>Waarom geslacht, gewicht, lengte en leeftijd?</a:t>
            </a:r>
          </a:p>
          <a:p>
            <a:pPr marL="0" indent="0">
              <a:buNone/>
            </a:pPr>
            <a:r>
              <a:rPr lang="nl-NL" dirty="0"/>
              <a:t>Bereken voor </a:t>
            </a:r>
            <a:r>
              <a:rPr lang="nl-NL"/>
              <a:t>een vrouw 170 cm </a:t>
            </a:r>
            <a:r>
              <a:rPr lang="nl-NL" dirty="0"/>
              <a:t>van 46 jaar met een gewicht van 62 kg</a:t>
            </a:r>
          </a:p>
        </p:txBody>
      </p:sp>
    </p:spTree>
    <p:extLst>
      <p:ext uri="{BB962C8B-B14F-4D97-AF65-F5344CB8AC3E}">
        <p14:creationId xmlns:p14="http://schemas.microsoft.com/office/powerpoint/2010/main" val="138794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2DF22-FB01-B545-BEA1-F449EE80A450}"/>
              </a:ext>
            </a:extLst>
          </p:cNvPr>
          <p:cNvSpPr>
            <a:spLocks noGrp="1"/>
          </p:cNvSpPr>
          <p:nvPr>
            <p:ph type="title"/>
          </p:nvPr>
        </p:nvSpPr>
        <p:spPr/>
        <p:txBody>
          <a:bodyPr/>
          <a:lstStyle/>
          <a:p>
            <a:r>
              <a:rPr lang="nl-NL" dirty="0"/>
              <a:t>PAL (</a:t>
            </a:r>
            <a:r>
              <a:rPr lang="nl-NL" dirty="0" err="1"/>
              <a:t>physical</a:t>
            </a:r>
            <a:r>
              <a:rPr lang="nl-NL" dirty="0"/>
              <a:t> </a:t>
            </a:r>
            <a:r>
              <a:rPr lang="nl-NL" dirty="0" err="1"/>
              <a:t>activity</a:t>
            </a:r>
            <a:r>
              <a:rPr lang="nl-NL" dirty="0"/>
              <a:t> level) waarden: </a:t>
            </a:r>
          </a:p>
        </p:txBody>
      </p:sp>
      <p:graphicFrame>
        <p:nvGraphicFramePr>
          <p:cNvPr id="4" name="Tijdelijke aanduiding voor inhoud 3">
            <a:extLst>
              <a:ext uri="{FF2B5EF4-FFF2-40B4-BE49-F238E27FC236}">
                <a16:creationId xmlns:a16="http://schemas.microsoft.com/office/drawing/2014/main" id="{DBED585D-8EF2-1742-BCA9-B5BC2F8440A0}"/>
              </a:ext>
            </a:extLst>
          </p:cNvPr>
          <p:cNvGraphicFramePr>
            <a:graphicFrameLocks noGrp="1"/>
          </p:cNvGraphicFramePr>
          <p:nvPr>
            <p:ph idx="1"/>
          </p:nvPr>
        </p:nvGraphicFramePr>
        <p:xfrm>
          <a:off x="2532311" y="2189940"/>
          <a:ext cx="4079380" cy="3336564"/>
        </p:xfrm>
        <a:graphic>
          <a:graphicData uri="http://schemas.openxmlformats.org/drawingml/2006/table">
            <a:tbl>
              <a:tblPr/>
              <a:tblGrid>
                <a:gridCol w="2039690">
                  <a:extLst>
                    <a:ext uri="{9D8B030D-6E8A-4147-A177-3AD203B41FA5}">
                      <a16:colId xmlns:a16="http://schemas.microsoft.com/office/drawing/2014/main" val="4242989503"/>
                    </a:ext>
                  </a:extLst>
                </a:gridCol>
                <a:gridCol w="2039690">
                  <a:extLst>
                    <a:ext uri="{9D8B030D-6E8A-4147-A177-3AD203B41FA5}">
                      <a16:colId xmlns:a16="http://schemas.microsoft.com/office/drawing/2014/main" val="1443329881"/>
                    </a:ext>
                  </a:extLst>
                </a:gridCol>
              </a:tblGrid>
              <a:tr h="281774">
                <a:tc>
                  <a:txBody>
                    <a:bodyPr/>
                    <a:lstStyle/>
                    <a:p>
                      <a:pPr algn="l" fontAlgn="ctr"/>
                      <a:r>
                        <a:rPr lang="nl-NL" sz="1200" b="1">
                          <a:effectLst/>
                        </a:rPr>
                        <a:t>Levensstijl</a:t>
                      </a:r>
                    </a:p>
                  </a:txBody>
                  <a:tcPr marL="49447" marR="49447" marT="49447" marB="494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nl-NL" sz="1200" b="1">
                          <a:effectLst/>
                        </a:rPr>
                        <a:t>PAL-waarde</a:t>
                      </a:r>
                    </a:p>
                  </a:txBody>
                  <a:tcPr marL="49447" marR="49447" marT="49447" marB="494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3533415868"/>
                  </a:ext>
                </a:extLst>
              </a:tr>
              <a:tr h="464654">
                <a:tc>
                  <a:txBody>
                    <a:bodyPr/>
                    <a:lstStyle/>
                    <a:p>
                      <a:pPr algn="l" fontAlgn="t"/>
                      <a:r>
                        <a:rPr lang="nl-NL" sz="1200" b="1">
                          <a:effectLst/>
                        </a:rPr>
                        <a:t>Inactief: </a:t>
                      </a:r>
                      <a:br>
                        <a:rPr lang="nl-NL" sz="1200">
                          <a:effectLst/>
                        </a:rPr>
                      </a:br>
                      <a:r>
                        <a:rPr lang="nl-NL" sz="1200">
                          <a:effectLst/>
                        </a:rPr>
                        <a:t>Zittend werk (niet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nl-NL" sz="1200">
                          <a:effectLst/>
                        </a:rPr>
                        <a:t>1.2</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29497959"/>
                  </a:ext>
                </a:extLst>
              </a:tr>
              <a:tr h="647534">
                <a:tc>
                  <a:txBody>
                    <a:bodyPr/>
                    <a:lstStyle/>
                    <a:p>
                      <a:pPr algn="l" fontAlgn="t"/>
                      <a:r>
                        <a:rPr lang="nl-NL" sz="1200" b="1">
                          <a:effectLst/>
                        </a:rPr>
                        <a:t>Licht actief: </a:t>
                      </a:r>
                      <a:br>
                        <a:rPr lang="nl-NL" sz="1200">
                          <a:effectLst/>
                        </a:rPr>
                      </a:br>
                      <a:r>
                        <a:rPr lang="nl-NL" sz="1200">
                          <a:effectLst/>
                        </a:rPr>
                        <a:t>Zittend werk (1-3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nl-NL" sz="1200">
                          <a:effectLst/>
                        </a:rPr>
                        <a:t>1.4 - 1.5</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663039571"/>
                  </a:ext>
                </a:extLst>
              </a:tr>
              <a:tr h="647534">
                <a:tc>
                  <a:txBody>
                    <a:bodyPr/>
                    <a:lstStyle/>
                    <a:p>
                      <a:pPr algn="l" fontAlgn="t"/>
                      <a:r>
                        <a:rPr lang="nl-NL" sz="1200" b="1">
                          <a:effectLst/>
                        </a:rPr>
                        <a:t>Gemiddeld actief:</a:t>
                      </a:r>
                      <a:br>
                        <a:rPr lang="nl-NL" sz="1200">
                          <a:effectLst/>
                        </a:rPr>
                      </a:br>
                      <a:r>
                        <a:rPr lang="nl-NL" sz="1200">
                          <a:effectLst/>
                        </a:rPr>
                        <a:t>Zittend werk (3-5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tc>
                  <a:txBody>
                    <a:bodyPr/>
                    <a:lstStyle/>
                    <a:p>
                      <a:pPr algn="l" fontAlgn="t"/>
                      <a:r>
                        <a:rPr lang="nl-NL" sz="1200">
                          <a:effectLst/>
                        </a:rPr>
                        <a:t>1.6 - 1.7</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extLst>
                  <a:ext uri="{0D108BD9-81ED-4DB2-BD59-A6C34878D82A}">
                    <a16:rowId xmlns:a16="http://schemas.microsoft.com/office/drawing/2014/main" val="2253412603"/>
                  </a:ext>
                </a:extLst>
              </a:tr>
              <a:tr h="647534">
                <a:tc>
                  <a:txBody>
                    <a:bodyPr/>
                    <a:lstStyle/>
                    <a:p>
                      <a:pPr algn="l" fontAlgn="t"/>
                      <a:r>
                        <a:rPr lang="nl-NL" sz="1200" b="1">
                          <a:effectLst/>
                        </a:rPr>
                        <a:t>Actief:</a:t>
                      </a:r>
                      <a:br>
                        <a:rPr lang="nl-NL" sz="1200">
                          <a:effectLst/>
                        </a:rPr>
                      </a:br>
                      <a:r>
                        <a:rPr lang="nl-NL" sz="1200">
                          <a:effectLst/>
                        </a:rPr>
                        <a:t>Staand werk (4-7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nl-NL" sz="1200">
                          <a:effectLst/>
                        </a:rPr>
                        <a:t>1.8 - 1.9</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582473769"/>
                  </a:ext>
                </a:extLst>
              </a:tr>
              <a:tr h="647534">
                <a:tc>
                  <a:txBody>
                    <a:bodyPr/>
                    <a:lstStyle/>
                    <a:p>
                      <a:pPr algn="l" fontAlgn="t"/>
                      <a:r>
                        <a:rPr lang="nl-NL" sz="1200" b="1">
                          <a:effectLst/>
                        </a:rPr>
                        <a:t>Zeer actief: </a:t>
                      </a:r>
                      <a:br>
                        <a:rPr lang="nl-NL" sz="1200">
                          <a:effectLst/>
                        </a:rPr>
                      </a:br>
                      <a:r>
                        <a:rPr lang="nl-NL" sz="1200">
                          <a:effectLst/>
                        </a:rPr>
                        <a:t>Zwaar werk (meerdere keren per dag sporten)</a:t>
                      </a:r>
                    </a:p>
                  </a:txBody>
                  <a:tcPr marL="49447" marR="49447" marT="49447" marB="49447">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nl-NL" sz="1200" dirty="0">
                          <a:effectLst/>
                        </a:rPr>
                        <a:t>2.0 - 2.4</a:t>
                      </a:r>
                    </a:p>
                  </a:txBody>
                  <a:tcPr marL="49447" marR="49447" marT="49447" marB="49447">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4145320"/>
                  </a:ext>
                </a:extLst>
              </a:tr>
            </a:tbl>
          </a:graphicData>
        </a:graphic>
      </p:graphicFrame>
    </p:spTree>
    <p:extLst>
      <p:ext uri="{BB962C8B-B14F-4D97-AF65-F5344CB8AC3E}">
        <p14:creationId xmlns:p14="http://schemas.microsoft.com/office/powerpoint/2010/main" val="46693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C02B59E7-A421-7242-A7F7-436D48F0B027}"/>
              </a:ext>
            </a:extLst>
          </p:cNvPr>
          <p:cNvSpPr>
            <a:spLocks noGrp="1"/>
          </p:cNvSpPr>
          <p:nvPr>
            <p:ph type="title"/>
          </p:nvPr>
        </p:nvSpPr>
        <p:spPr>
          <a:xfrm>
            <a:off x="835357" y="3204781"/>
            <a:ext cx="3027251" cy="1790700"/>
          </a:xfrm>
        </p:spPr>
        <p:txBody>
          <a:bodyPr vert="horz" lIns="68580" tIns="34290" rIns="68580" bIns="34290" rtlCol="0" anchor="t">
            <a:normAutofit/>
          </a:bodyPr>
          <a:lstStyle/>
          <a:p>
            <a:r>
              <a:rPr lang="en-US" sz="4050" dirty="0"/>
              <a:t>Calculator</a:t>
            </a:r>
            <a:br>
              <a:rPr lang="en-US" sz="4050" dirty="0"/>
            </a:br>
            <a:r>
              <a:rPr lang="en-US" sz="1650" dirty="0">
                <a:hlinkClick r:id="rId3"/>
              </a:rPr>
              <a:t>https://nutritionalassessment.mumc.nl/energiegebruik-berekenen</a:t>
            </a:r>
            <a:br>
              <a:rPr lang="en-US" sz="1650" dirty="0"/>
            </a:br>
            <a:endParaRPr lang="en-US" sz="1650" dirty="0"/>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2988"/>
            <a:ext cx="548641" cy="505095"/>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1151164"/>
            <a:ext cx="4507025" cy="45128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5" name="Tijdelijke aanduiding voor inhoud 4" descr="Afbeelding met object, computer, zitten, toetsenbord&#10;&#10;Automatisch gegenereerde beschrijving">
            <a:extLst>
              <a:ext uri="{FF2B5EF4-FFF2-40B4-BE49-F238E27FC236}">
                <a16:creationId xmlns:a16="http://schemas.microsoft.com/office/drawing/2014/main" id="{8B64C885-C3F8-3B4C-BB3C-110807064E34}"/>
              </a:ext>
            </a:extLst>
          </p:cNvPr>
          <p:cNvPicPr>
            <a:picLocks noGrp="1" noChangeAspect="1"/>
          </p:cNvPicPr>
          <p:nvPr>
            <p:ph idx="1"/>
          </p:nvPr>
        </p:nvPicPr>
        <p:blipFill rotWithShape="1">
          <a:blip r:embed="rId4"/>
          <a:srcRect t="9395" r="1" b="5979"/>
          <a:stretch/>
        </p:blipFill>
        <p:spPr>
          <a:xfrm>
            <a:off x="4441869" y="1357297"/>
            <a:ext cx="4152001" cy="4099343"/>
          </a:xfrm>
          <a:prstGeom prst="rect">
            <a:avLst/>
          </a:prstGeom>
        </p:spPr>
      </p:pic>
    </p:spTree>
    <p:extLst>
      <p:ext uri="{BB962C8B-B14F-4D97-AF65-F5344CB8AC3E}">
        <p14:creationId xmlns:p14="http://schemas.microsoft.com/office/powerpoint/2010/main" val="352097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083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itel 3">
            <a:extLst>
              <a:ext uri="{FF2B5EF4-FFF2-40B4-BE49-F238E27FC236}">
                <a16:creationId xmlns:a16="http://schemas.microsoft.com/office/drawing/2014/main" id="{2CD0C9BA-11E5-A24A-85F7-F9F98024C2C1}"/>
              </a:ext>
            </a:extLst>
          </p:cNvPr>
          <p:cNvSpPr>
            <a:spLocks noGrp="1"/>
          </p:cNvSpPr>
          <p:nvPr>
            <p:ph type="title" idx="4294967295"/>
          </p:nvPr>
        </p:nvSpPr>
        <p:spPr>
          <a:xfrm>
            <a:off x="557213" y="1414463"/>
            <a:ext cx="2607469" cy="3721893"/>
          </a:xfrm>
        </p:spPr>
        <p:txBody>
          <a:bodyPr vert="horz" lIns="68580" tIns="34290" rIns="68580" bIns="34290" rtlCol="0" anchor="ctr">
            <a:normAutofit/>
          </a:bodyPr>
          <a:lstStyle/>
          <a:p>
            <a:pPr algn="ctr"/>
            <a:br>
              <a:rPr lang="en-US" sz="3600">
                <a:solidFill>
                  <a:srgbClr val="FFFFFF"/>
                </a:solidFill>
              </a:rPr>
            </a:br>
            <a:br>
              <a:rPr lang="en-US" sz="3600">
                <a:solidFill>
                  <a:srgbClr val="FFFFFF"/>
                </a:solidFill>
              </a:rPr>
            </a:br>
            <a:br>
              <a:rPr lang="en-US" sz="3600">
                <a:solidFill>
                  <a:srgbClr val="FFFFFF"/>
                </a:solidFill>
              </a:rPr>
            </a:br>
            <a:r>
              <a:rPr lang="en-US" sz="3600">
                <a:solidFill>
                  <a:srgbClr val="FFFFFF"/>
                </a:solidFill>
              </a:rPr>
              <a:t>Vullen of voeden?</a:t>
            </a:r>
          </a:p>
        </p:txBody>
      </p:sp>
      <p:pic>
        <p:nvPicPr>
          <p:cNvPr id="2" name="Tijdelijke aanduiding voor inhoud 1">
            <a:extLst>
              <a:ext uri="{FF2B5EF4-FFF2-40B4-BE49-F238E27FC236}">
                <a16:creationId xmlns:a16="http://schemas.microsoft.com/office/drawing/2014/main" id="{16DDC7A1-4112-8842-B8F2-C063D0508C3A}"/>
              </a:ext>
            </a:extLst>
          </p:cNvPr>
          <p:cNvPicPr>
            <a:picLocks noGrp="1" noChangeAspect="1"/>
          </p:cNvPicPr>
          <p:nvPr>
            <p:ph idx="4294967295"/>
          </p:nvPr>
        </p:nvPicPr>
        <p:blipFill rotWithShape="1">
          <a:blip r:embed="rId2"/>
          <a:srcRect l="9091" t="3115" b="18188"/>
          <a:stretch/>
        </p:blipFill>
        <p:spPr>
          <a:xfrm>
            <a:off x="3865367" y="1304532"/>
            <a:ext cx="4915159" cy="4254893"/>
          </a:xfrm>
          <a:prstGeom prst="rect">
            <a:avLst/>
          </a:prstGeom>
        </p:spPr>
      </p:pic>
    </p:spTree>
    <p:extLst>
      <p:ext uri="{BB962C8B-B14F-4D97-AF65-F5344CB8AC3E}">
        <p14:creationId xmlns:p14="http://schemas.microsoft.com/office/powerpoint/2010/main" val="135915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083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p:cNvSpPr>
            <a:spLocks noGrp="1"/>
          </p:cNvSpPr>
          <p:nvPr>
            <p:ph type="title"/>
          </p:nvPr>
        </p:nvSpPr>
        <p:spPr>
          <a:xfrm>
            <a:off x="557213" y="1414463"/>
            <a:ext cx="2607469" cy="3721893"/>
          </a:xfrm>
        </p:spPr>
        <p:txBody>
          <a:bodyPr vert="horz" lIns="68580" tIns="34290" rIns="68580" bIns="34290" rtlCol="0" anchor="ctr">
            <a:normAutofit/>
          </a:bodyPr>
          <a:lstStyle/>
          <a:p>
            <a:pPr algn="ctr"/>
            <a:r>
              <a:rPr lang="en-US" sz="3600">
                <a:solidFill>
                  <a:srgbClr val="FFFFFF"/>
                </a:solidFill>
              </a:rPr>
              <a:t>Gezonde voeding belangrijke rol!</a:t>
            </a:r>
          </a:p>
        </p:txBody>
      </p:sp>
      <p:pic>
        <p:nvPicPr>
          <p:cNvPr id="7" name="Tijdelijke aanduiding voor inhoud 4">
            <a:extLst>
              <a:ext uri="{FF2B5EF4-FFF2-40B4-BE49-F238E27FC236}">
                <a16:creationId xmlns:a16="http://schemas.microsoft.com/office/drawing/2014/main" id="{06F91017-A8F6-2F42-B730-AF1F3CCB8862}"/>
              </a:ext>
            </a:extLst>
          </p:cNvPr>
          <p:cNvPicPr>
            <a:picLocks noChangeAspect="1"/>
          </p:cNvPicPr>
          <p:nvPr/>
        </p:nvPicPr>
        <p:blipFill>
          <a:blip r:embed="rId2"/>
          <a:stretch>
            <a:fillRect/>
          </a:stretch>
        </p:blipFill>
        <p:spPr>
          <a:xfrm>
            <a:off x="4117647" y="1226680"/>
            <a:ext cx="4410597" cy="4410597"/>
          </a:xfrm>
          <a:prstGeom prst="rect">
            <a:avLst/>
          </a:prstGeom>
        </p:spPr>
      </p:pic>
    </p:spTree>
    <p:extLst>
      <p:ext uri="{BB962C8B-B14F-4D97-AF65-F5344CB8AC3E}">
        <p14:creationId xmlns:p14="http://schemas.microsoft.com/office/powerpoint/2010/main" val="16477836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81812-C9E4-4BDC-8507-F36D0811C601}">
  <ds:schemaRefs>
    <ds:schemaRef ds:uri="http://schemas.microsoft.com/sharepoint/v3/contenttype/forms"/>
  </ds:schemaRefs>
</ds:datastoreItem>
</file>

<file path=customXml/itemProps2.xml><?xml version="1.0" encoding="utf-8"?>
<ds:datastoreItem xmlns:ds="http://schemas.openxmlformats.org/officeDocument/2006/customXml" ds:itemID="{C766A2D6-21C1-4A69-9CEB-EB2AB6BC3CFD}">
  <ds:schemaRefs>
    <ds:schemaRef ds:uri="http://purl.org/dc/elements/1.1/"/>
    <ds:schemaRef ds:uri="http://purl.org/dc/terms/"/>
    <ds:schemaRef ds:uri="http://purl.org/dc/dcmitype/"/>
    <ds:schemaRef ds:uri="http://schemas.microsoft.com/office/2006/metadata/properties"/>
    <ds:schemaRef ds:uri="04a8cfdc-dc7c-4728-8468-1752323b6dc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4AC4AFCC-2740-4056-B3A9-63CF576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TotalTime>
  <Words>1003</Words>
  <Application>Microsoft Macintosh PowerPoint</Application>
  <PresentationFormat>Diavoorstelling (4:3)</PresentationFormat>
  <Paragraphs>120</Paragraphs>
  <Slides>24</Slides>
  <Notes>7</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24</vt:i4>
      </vt:variant>
    </vt:vector>
  </HeadingPairs>
  <TitlesOfParts>
    <vt:vector size="31" baseType="lpstr">
      <vt:lpstr>Arial</vt:lpstr>
      <vt:lpstr>Calibri</vt:lpstr>
      <vt:lpstr>Calibri Light</vt:lpstr>
      <vt:lpstr>Courier New</vt:lpstr>
      <vt:lpstr>Kantoorthema</vt:lpstr>
      <vt:lpstr>1_Kantoorthema</vt:lpstr>
      <vt:lpstr>2_Kantoorthema</vt:lpstr>
      <vt:lpstr>Lifestyle leerjaar 1, periode 2 week 8</vt:lpstr>
      <vt:lpstr>Leerdoelen vandaag</vt:lpstr>
      <vt:lpstr>Even terug naar de basis</vt:lpstr>
      <vt:lpstr>Dagelijkse energiebehoefte</vt:lpstr>
      <vt:lpstr>Hoe bereken je hoeveel iemand nodig heeft?</vt:lpstr>
      <vt:lpstr>PAL (physical activity level) waarden: </vt:lpstr>
      <vt:lpstr>Calculator https://nutritionalassessment.mumc.nl/energiegebruik-berekenen </vt:lpstr>
      <vt:lpstr>   Vullen of voeden?</vt:lpstr>
      <vt:lpstr>Gezonde voeding belangrijke rol!</vt:lpstr>
      <vt:lpstr>Samenstelling en variatie van belang!</vt:lpstr>
      <vt:lpstr>Voedingsstoffen</vt:lpstr>
      <vt:lpstr>Koolhydraten 40%-70% van de totale kcal.</vt:lpstr>
      <vt:lpstr>PowerPoint-presentatie</vt:lpstr>
      <vt:lpstr>Koolhydraten/voedingsvezels</vt:lpstr>
      <vt:lpstr>Bloedglucosespiegel</vt:lpstr>
      <vt:lpstr>Glucose-insuline, Glycogeen-glucagon  , </vt:lpstr>
      <vt:lpstr>Suiker is suiker https://youtu.be/PXA1yLTMeAY </vt:lpstr>
      <vt:lpstr>Eiwitten minimaal 0,8 gram per kg lichaamsgewicht </vt:lpstr>
      <vt:lpstr>Vetten 20%-40% (20-35% gewichtsafname) waarvan verzadigd vet max. 10%</vt:lpstr>
      <vt:lpstr>LDL &amp; HDL</vt:lpstr>
      <vt:lpstr>Alcohol</vt:lpstr>
      <vt:lpstr>Nederlandse beweegrichtlijnen</vt:lpstr>
      <vt:lpstr>Metabolic Equivalent of Task(MET)-waarde</vt:lpstr>
      <vt:lpstr>Casus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leerjaar 1, periode 2 week 8</dc:title>
  <dc:creator>Mariska de Rouw</dc:creator>
  <cp:lastModifiedBy>Mariska de Rouw</cp:lastModifiedBy>
  <cp:revision>6</cp:revision>
  <cp:lastPrinted>2022-01-13T14:29:25Z</cp:lastPrinted>
  <dcterms:created xsi:type="dcterms:W3CDTF">2021-01-13T07:48:03Z</dcterms:created>
  <dcterms:modified xsi:type="dcterms:W3CDTF">2022-01-19T13:48:30Z</dcterms:modified>
</cp:coreProperties>
</file>